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61" r:id="rId6"/>
    <p:sldId id="262" r:id="rId7"/>
    <p:sldId id="263" r:id="rId8"/>
    <p:sldId id="264" r:id="rId9"/>
    <p:sldId id="265" r:id="rId10"/>
    <p:sldId id="266" r:id="rId11"/>
    <p:sldId id="267" r:id="rId12"/>
    <p:sldId id="270" r:id="rId13"/>
    <p:sldId id="271" r:id="rId14"/>
    <p:sldId id="276" r:id="rId15"/>
    <p:sldId id="277" r:id="rId16"/>
    <p:sldId id="278" r:id="rId17"/>
    <p:sldId id="279" r:id="rId18"/>
    <p:sldId id="280" r:id="rId19"/>
    <p:sldId id="281" r:id="rId20"/>
    <p:sldId id="282" r:id="rId21"/>
    <p:sldId id="309" r:id="rId22"/>
    <p:sldId id="283" r:id="rId23"/>
    <p:sldId id="310" r:id="rId24"/>
    <p:sldId id="284" r:id="rId25"/>
    <p:sldId id="311" r:id="rId26"/>
    <p:sldId id="285" r:id="rId27"/>
    <p:sldId id="312" r:id="rId28"/>
    <p:sldId id="313" r:id="rId29"/>
    <p:sldId id="314" r:id="rId30"/>
    <p:sldId id="303" r:id="rId31"/>
    <p:sldId id="315" r:id="rId32"/>
    <p:sldId id="304" r:id="rId33"/>
    <p:sldId id="316" r:id="rId34"/>
    <p:sldId id="305" r:id="rId35"/>
    <p:sldId id="306" r:id="rId36"/>
    <p:sldId id="307" r:id="rId37"/>
    <p:sldId id="308" r:id="rId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1E7F788-3C16-4ACB-A6A6-39A14582CB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1446" y="-96"/>
      </p:cViewPr>
      <p:guideLst>
        <p:guide orient="horz" pos="2160"/>
        <p:guide pos="28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5" name="Google Shape;185;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1" name="Google Shape;19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33" name="Google Shape;23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7"/>
        <p:cNvGrpSpPr/>
        <p:nvPr/>
      </p:nvGrpSpPr>
      <p:grpSpPr>
        <a:xfrm>
          <a:off x="0" y="0"/>
          <a:ext cx="0" cy="0"/>
          <a:chOff x="0" y="0"/>
          <a:chExt cx="0" cy="0"/>
        </a:xfrm>
      </p:grpSpPr>
      <p:sp>
        <p:nvSpPr>
          <p:cNvPr id="238" name="Google Shape;2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40" name="Google Shape;240;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47" name="Google Shape;247;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7" name="Google Shape;25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65" name="Google Shape;265;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72" name="Google Shape;272;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82" name="Google Shape;282;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
        <p:cNvGrpSpPr/>
        <p:nvPr/>
      </p:nvGrpSpPr>
      <p:grpSpPr>
        <a:xfrm>
          <a:off x="0" y="0"/>
          <a:ext cx="0" cy="0"/>
          <a:chOff x="0" y="0"/>
          <a:chExt cx="0" cy="0"/>
        </a:xfrm>
      </p:grpSpPr>
      <p:sp>
        <p:nvSpPr>
          <p:cNvPr id="290" name="Google Shape;29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2" name="Google Shape;29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05" name="Google Shape;305;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13" name="Google Shape;313;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
        <p:cNvGrpSpPr/>
        <p:nvPr/>
      </p:nvGrpSpPr>
      <p:grpSpPr>
        <a:xfrm>
          <a:off x="0" y="0"/>
          <a:ext cx="0" cy="0"/>
          <a:chOff x="0" y="0"/>
          <a:chExt cx="0" cy="0"/>
        </a:xfrm>
      </p:grpSpPr>
      <p:sp>
        <p:nvSpPr>
          <p:cNvPr id="444" name="Google Shape;44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46" name="Google Shape;446;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
        <p:cNvGrpSpPr/>
        <p:nvPr/>
      </p:nvGrpSpPr>
      <p:grpSpPr>
        <a:xfrm>
          <a:off x="0" y="0"/>
          <a:ext cx="0" cy="0"/>
          <a:chOff x="0" y="0"/>
          <a:chExt cx="0" cy="0"/>
        </a:xfrm>
      </p:grpSpPr>
      <p:sp>
        <p:nvSpPr>
          <p:cNvPr id="452" name="Google Shape;45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4" name="Google Shape;454;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8"/>
        <p:cNvGrpSpPr/>
        <p:nvPr/>
      </p:nvGrpSpPr>
      <p:grpSpPr>
        <a:xfrm>
          <a:off x="0" y="0"/>
          <a:ext cx="0" cy="0"/>
          <a:chOff x="0" y="0"/>
          <a:chExt cx="0" cy="0"/>
        </a:xfrm>
      </p:grpSpPr>
      <p:sp>
        <p:nvSpPr>
          <p:cNvPr id="459" name="Google Shape;45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0" name="Google Shape;46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4"/>
        <p:cNvGrpSpPr/>
        <p:nvPr/>
      </p:nvGrpSpPr>
      <p:grpSpPr>
        <a:xfrm>
          <a:off x="0" y="0"/>
          <a:ext cx="0" cy="0"/>
          <a:chOff x="0" y="0"/>
          <a:chExt cx="0" cy="0"/>
        </a:xfrm>
      </p:grpSpPr>
      <p:sp>
        <p:nvSpPr>
          <p:cNvPr id="465" name="Google Shape;465;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66" name="Google Shape;46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9"/>
        <p:cNvGrpSpPr/>
        <p:nvPr/>
      </p:nvGrpSpPr>
      <p:grpSpPr>
        <a:xfrm>
          <a:off x="0" y="0"/>
          <a:ext cx="0" cy="0"/>
          <a:chOff x="0" y="0"/>
          <a:chExt cx="0" cy="0"/>
        </a:xfrm>
      </p:grpSpPr>
      <p:sp>
        <p:nvSpPr>
          <p:cNvPr id="470" name="Google Shape;47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72" name="Google Shape;472;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8" name="Google Shape;478;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1" name="Google Shape;131;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0" name="Google Shape;14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47" name="Google Shape;14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4" name="Google Shape;15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0" name="Google Shape;16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6" name="Google Shape;166;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IN"/>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a:spLocks noGrp="1"/>
          </p:cNvSpPr>
          <p:nvPr>
            <p:ph type="body" idx="1"/>
          </p:nvPr>
        </p:nvSpPr>
        <p:spPr>
          <a:xfrm rot="5400000">
            <a:off x="2308949"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5" name="Google Shape;75;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49" y="2171688"/>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1" name="Google Shape;81;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4" name="Google Shape;24;p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a:spLocks noGrp="1"/>
          </p:cNvSpPr>
          <p:nvPr>
            <p:ph type="pic" idx="2"/>
          </p:nvPr>
        </p:nvSpPr>
        <p:spPr>
          <a:xfrm>
            <a:off x="1792288" y="612775"/>
            <a:ext cx="5486400" cy="4114800"/>
          </a:xfrm>
          <a:prstGeom prst="rect">
            <a:avLst/>
          </a:prstGeom>
          <a:noFill/>
          <a:ln>
            <a:noFill/>
          </a:ln>
        </p:spPr>
      </p:sp>
      <p:sp>
        <p:nvSpPr>
          <p:cNvPr id="34" name="Google Shape;34;p5"/>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35" name="Google Shape;35;p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41" name="Google Shape;41;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7" name="Google Shape;47;p7"/>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48" name="Google Shape;48;p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4" name="Google Shape;54;p8"/>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5" name="Google Shape;55;p8"/>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56" name="Google Shape;56;p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57" name="Google Shape;57;p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68" name="Google Shape;68;p1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9" name="Google Shape;69;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360950" y="190500"/>
            <a:ext cx="8359800" cy="6477000"/>
          </a:xfrm>
          <a:prstGeom prst="rect">
            <a:avLst/>
          </a:prstGeom>
          <a:noFill/>
          <a:ln w="28575" cap="flat" cmpd="sng">
            <a:solidFill>
              <a:srgbClr val="000000"/>
            </a:solidFill>
            <a:prstDash val="dot"/>
            <a:round/>
            <a:headEnd type="none" w="sm" len="sm"/>
            <a:tailEnd type="none" w="sm" len="sm"/>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None/>
            </a:pPr>
            <a:endParaRPr sz="4890"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05000"/>
              <a:buNone/>
            </a:pPr>
            <a:r>
              <a:rPr lang="en-IN" sz="4665" b="1">
                <a:solidFill>
                  <a:srgbClr val="980000"/>
                </a:solidFill>
                <a:latin typeface="Times New Roman" panose="02020603050405020304"/>
                <a:ea typeface="Times New Roman" panose="02020603050405020304"/>
                <a:cs typeface="Times New Roman" panose="02020603050405020304"/>
                <a:sym typeface="Times New Roman" panose="02020603050405020304"/>
              </a:rPr>
              <a:t>COMPUTER VISION-BASED ATTENDANCE TRACKING </a:t>
            </a:r>
            <a:br>
              <a:rPr lang="en-IN" sz="4665" b="1">
                <a:solidFill>
                  <a:srgbClr val="980000"/>
                </a:solidFill>
                <a:latin typeface="Times New Roman" panose="02020603050405020304"/>
                <a:ea typeface="Times New Roman" panose="02020603050405020304"/>
                <a:cs typeface="Times New Roman" panose="02020603050405020304"/>
                <a:sym typeface="Times New Roman" panose="02020603050405020304"/>
              </a:rPr>
            </a:br>
            <a:r>
              <a:rPr lang="en-IN" sz="4665" b="1">
                <a:solidFill>
                  <a:srgbClr val="980000"/>
                </a:solidFill>
                <a:latin typeface="Times New Roman" panose="02020603050405020304"/>
                <a:ea typeface="Times New Roman" panose="02020603050405020304"/>
                <a:cs typeface="Times New Roman" panose="02020603050405020304"/>
                <a:sym typeface="Times New Roman" panose="02020603050405020304"/>
              </a:rPr>
              <a:t>SYSTEM WITH VOICE FEEDBACK</a:t>
            </a:r>
            <a:br>
              <a:rPr lang="en-IN" sz="4665" b="1">
                <a:solidFill>
                  <a:srgbClr val="980000"/>
                </a:solidFill>
                <a:latin typeface="Times New Roman" panose="02020603050405020304"/>
                <a:ea typeface="Times New Roman" panose="02020603050405020304"/>
                <a:cs typeface="Times New Roman" panose="02020603050405020304"/>
                <a:sym typeface="Times New Roman" panose="02020603050405020304"/>
              </a:rPr>
            </a:br>
            <a:br>
              <a:rPr lang="en-IN" sz="5100">
                <a:solidFill>
                  <a:srgbClr val="FF0000"/>
                </a:solidFill>
                <a:latin typeface="Times New Roman" panose="02020603050405020304"/>
                <a:ea typeface="Times New Roman" panose="02020603050405020304"/>
                <a:cs typeface="Times New Roman" panose="02020603050405020304"/>
                <a:sym typeface="Times New Roman" panose="02020603050405020304"/>
              </a:rPr>
            </a:br>
            <a:endParaRPr sz="750">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222000"/>
              <a:buNone/>
            </a:pPr>
            <a:r>
              <a:rPr lang="en-IN" sz="2200" b="1">
                <a:latin typeface="Times New Roman" panose="02020603050405020304"/>
                <a:ea typeface="Times New Roman" panose="02020603050405020304"/>
                <a:cs typeface="Times New Roman" panose="02020603050405020304"/>
                <a:sym typeface="Times New Roman" panose="02020603050405020304"/>
              </a:rPr>
              <a:t>Batch no:</a:t>
            </a:r>
            <a:r>
              <a:rPr lang="en-IN" sz="2200">
                <a:latin typeface="Times New Roman" panose="02020603050405020304"/>
                <a:ea typeface="Times New Roman" panose="02020603050405020304"/>
                <a:cs typeface="Times New Roman" panose="02020603050405020304"/>
                <a:sym typeface="Times New Roman" panose="02020603050405020304"/>
              </a:rPr>
              <a:t> A7 </a:t>
            </a: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91000"/>
              <a:buFont typeface="Arial" panose="020B0604020202020204"/>
              <a:buNone/>
            </a:pPr>
            <a:r>
              <a:rPr lang="en-IN" sz="2200" b="1">
                <a:latin typeface="Times New Roman" panose="02020603050405020304"/>
                <a:ea typeface="Times New Roman" panose="02020603050405020304"/>
                <a:cs typeface="Times New Roman" panose="02020603050405020304"/>
                <a:sym typeface="Times New Roman" panose="02020603050405020304"/>
              </a:rPr>
              <a:t>Date:</a:t>
            </a:r>
            <a:r>
              <a:rPr lang="en-IN" sz="2200">
                <a:latin typeface="Times New Roman" panose="02020603050405020304"/>
                <a:ea typeface="Times New Roman" panose="02020603050405020304"/>
                <a:cs typeface="Times New Roman" panose="02020603050405020304"/>
                <a:sym typeface="Times New Roman" panose="02020603050405020304"/>
              </a:rPr>
              <a:t> </a:t>
            </a:r>
            <a:r>
              <a:rPr lang="en-GB" altLang="en-IN" sz="2200">
                <a:latin typeface="Times New Roman" panose="02020603050405020304"/>
                <a:ea typeface="Times New Roman" panose="02020603050405020304"/>
                <a:cs typeface="Times New Roman" panose="02020603050405020304"/>
                <a:sym typeface="Times New Roman" panose="02020603050405020304"/>
              </a:rPr>
              <a:t>23</a:t>
            </a:r>
            <a:r>
              <a:rPr lang="en-IN" sz="2200">
                <a:latin typeface="Times New Roman" panose="02020603050405020304"/>
                <a:ea typeface="Times New Roman" panose="02020603050405020304"/>
                <a:cs typeface="Times New Roman" panose="02020603050405020304"/>
                <a:sym typeface="Times New Roman" panose="02020603050405020304"/>
              </a:rPr>
              <a:t>.0</a:t>
            </a:r>
            <a:r>
              <a:rPr lang="en-GB" altLang="en-IN" sz="2200">
                <a:latin typeface="Times New Roman" panose="02020603050405020304"/>
                <a:ea typeface="Times New Roman" panose="02020603050405020304"/>
                <a:cs typeface="Times New Roman" panose="02020603050405020304"/>
                <a:sym typeface="Times New Roman" panose="02020603050405020304"/>
              </a:rPr>
              <a:t>5</a:t>
            </a:r>
            <a:r>
              <a:rPr lang="en-IN" sz="2200">
                <a:latin typeface="Times New Roman" panose="02020603050405020304"/>
                <a:ea typeface="Times New Roman" panose="02020603050405020304"/>
                <a:cs typeface="Times New Roman" panose="02020603050405020304"/>
                <a:sym typeface="Times New Roman" panose="02020603050405020304"/>
              </a:rPr>
              <a:t>.202</a:t>
            </a:r>
            <a:r>
              <a:rPr lang="en-GB" altLang="en-IN" sz="2200">
                <a:latin typeface="Times New Roman" panose="02020603050405020304"/>
                <a:ea typeface="Times New Roman" panose="02020603050405020304"/>
                <a:cs typeface="Times New Roman" panose="02020603050405020304"/>
                <a:sym typeface="Times New Roman" panose="02020603050405020304"/>
              </a:rPr>
              <a:t>3</a:t>
            </a: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62000"/>
              <a:buFont typeface="Times New Roman" panose="02020603050405020304"/>
              <a:buNone/>
            </a:pPr>
            <a:endParaRPr sz="22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62000"/>
              <a:buFont typeface="Times New Roman" panose="02020603050405020304"/>
              <a:buNone/>
            </a:pPr>
            <a:r>
              <a:rPr lang="en-IN" sz="2200" b="1">
                <a:latin typeface="Times New Roman" panose="02020603050405020304"/>
                <a:ea typeface="Times New Roman" panose="02020603050405020304"/>
                <a:cs typeface="Times New Roman" panose="02020603050405020304"/>
                <a:sym typeface="Times New Roman" panose="02020603050405020304"/>
              </a:rPr>
              <a:t>Guided by </a:t>
            </a:r>
            <a:endParaRPr sz="22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62000"/>
              <a:buFont typeface="Times New Roman" panose="02020603050405020304"/>
              <a:buNone/>
            </a:pPr>
            <a:r>
              <a:rPr lang="en-GB" altLang="en-IN" sz="2200">
                <a:latin typeface="Times New Roman" panose="02020603050405020304"/>
                <a:ea typeface="Times New Roman" panose="02020603050405020304"/>
                <a:cs typeface="Times New Roman" panose="02020603050405020304"/>
                <a:sym typeface="Times New Roman" panose="02020603050405020304"/>
              </a:rPr>
              <a:t>Dr Salma Fauzia</a:t>
            </a:r>
            <a:r>
              <a:rPr lang="en-IN" sz="2200">
                <a:latin typeface="Times New Roman" panose="02020603050405020304"/>
                <a:ea typeface="Times New Roman" panose="02020603050405020304"/>
                <a:cs typeface="Times New Roman" panose="02020603050405020304"/>
                <a:sym typeface="Times New Roman" panose="02020603050405020304"/>
              </a:rPr>
              <a:t>, Assistant  Prof, ECED</a:t>
            </a: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62000"/>
              <a:buFont typeface="Times New Roman" panose="02020603050405020304"/>
              <a:buNone/>
            </a:pP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Clr>
                <a:schemeClr val="dk1"/>
              </a:buClr>
              <a:buSzPct val="162000"/>
              <a:buFont typeface="Times New Roman" panose="02020603050405020304"/>
              <a:buNone/>
            </a:pPr>
            <a:r>
              <a:rPr lang="en-IN" sz="2200" b="1">
                <a:latin typeface="Times New Roman" panose="02020603050405020304"/>
                <a:ea typeface="Times New Roman" panose="02020603050405020304"/>
                <a:cs typeface="Times New Roman" panose="02020603050405020304"/>
                <a:sym typeface="Times New Roman" panose="02020603050405020304"/>
              </a:rPr>
              <a:t>Presented by </a:t>
            </a:r>
            <a:endParaRPr sz="2200"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SzPct val="91000"/>
              <a:buNone/>
            </a:pPr>
            <a:r>
              <a:rPr lang="en-GB" altLang="en-IN" sz="2200">
                <a:latin typeface="Times New Roman" panose="02020603050405020304"/>
                <a:ea typeface="Times New Roman" panose="02020603050405020304"/>
                <a:cs typeface="Times New Roman" panose="02020603050405020304"/>
                <a:sym typeface="Times New Roman" panose="02020603050405020304"/>
              </a:rPr>
              <a:t>Mohammed Irfan Ali</a:t>
            </a:r>
            <a:r>
              <a:rPr lang="en-IN" sz="2200">
                <a:latin typeface="Times New Roman" panose="02020603050405020304"/>
                <a:ea typeface="Times New Roman" panose="02020603050405020304"/>
                <a:cs typeface="Times New Roman" panose="02020603050405020304"/>
                <a:sym typeface="Times New Roman" panose="02020603050405020304"/>
              </a:rPr>
              <a:t> (1604-1</a:t>
            </a:r>
            <a:r>
              <a:rPr lang="en-GB" altLang="en-IN" sz="2200">
                <a:latin typeface="Times New Roman" panose="02020603050405020304"/>
                <a:ea typeface="Times New Roman" panose="02020603050405020304"/>
                <a:cs typeface="Times New Roman" panose="02020603050405020304"/>
                <a:sym typeface="Times New Roman" panose="02020603050405020304"/>
              </a:rPr>
              <a:t>9</a:t>
            </a:r>
            <a:r>
              <a:rPr lang="en-IN" sz="2200">
                <a:latin typeface="Times New Roman" panose="02020603050405020304"/>
                <a:ea typeface="Times New Roman" panose="02020603050405020304"/>
                <a:cs typeface="Times New Roman" panose="02020603050405020304"/>
                <a:sym typeface="Times New Roman" panose="02020603050405020304"/>
              </a:rPr>
              <a:t>-735-0</a:t>
            </a:r>
            <a:r>
              <a:rPr lang="en-GB" altLang="en-IN" sz="2200">
                <a:latin typeface="Times New Roman" panose="02020603050405020304"/>
                <a:ea typeface="Times New Roman" panose="02020603050405020304"/>
                <a:cs typeface="Times New Roman" panose="02020603050405020304"/>
                <a:sym typeface="Times New Roman" panose="02020603050405020304"/>
              </a:rPr>
              <a:t>15</a:t>
            </a:r>
            <a:r>
              <a:rPr lang="en-IN" sz="2200">
                <a:latin typeface="Times New Roman" panose="02020603050405020304"/>
                <a:ea typeface="Times New Roman" panose="02020603050405020304"/>
                <a:cs typeface="Times New Roman" panose="02020603050405020304"/>
                <a:sym typeface="Times New Roman" panose="02020603050405020304"/>
              </a:rPr>
              <a:t>)</a:t>
            </a: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SzPct val="91000"/>
              <a:buNone/>
            </a:pPr>
            <a:r>
              <a:rPr lang="en-GB" altLang="en-IN" sz="2200">
                <a:latin typeface="Times New Roman" panose="02020603050405020304"/>
                <a:ea typeface="Times New Roman" panose="02020603050405020304"/>
                <a:cs typeface="Times New Roman" panose="02020603050405020304"/>
                <a:sym typeface="Times New Roman" panose="02020603050405020304"/>
              </a:rPr>
              <a:t>Mohammed Abdul Shoaib</a:t>
            </a:r>
            <a:r>
              <a:rPr lang="en-IN" sz="2200">
                <a:latin typeface="Times New Roman" panose="02020603050405020304"/>
                <a:ea typeface="Times New Roman" panose="02020603050405020304"/>
                <a:cs typeface="Times New Roman" panose="02020603050405020304"/>
                <a:sym typeface="Times New Roman" panose="02020603050405020304"/>
              </a:rPr>
              <a:t> (1604-1</a:t>
            </a:r>
            <a:r>
              <a:rPr lang="en-GB" altLang="en-IN" sz="2200">
                <a:latin typeface="Times New Roman" panose="02020603050405020304"/>
                <a:ea typeface="Times New Roman" panose="02020603050405020304"/>
                <a:cs typeface="Times New Roman" panose="02020603050405020304"/>
                <a:sym typeface="Times New Roman" panose="02020603050405020304"/>
              </a:rPr>
              <a:t>9</a:t>
            </a:r>
            <a:r>
              <a:rPr lang="en-IN" sz="2200">
                <a:latin typeface="Times New Roman" panose="02020603050405020304"/>
                <a:ea typeface="Times New Roman" panose="02020603050405020304"/>
                <a:cs typeface="Times New Roman" panose="02020603050405020304"/>
                <a:sym typeface="Times New Roman" panose="02020603050405020304"/>
              </a:rPr>
              <a:t>-735-0</a:t>
            </a:r>
            <a:r>
              <a:rPr lang="en-GB" altLang="en-IN" sz="2200">
                <a:latin typeface="Times New Roman" panose="02020603050405020304"/>
                <a:ea typeface="Times New Roman" panose="02020603050405020304"/>
                <a:cs typeface="Times New Roman" panose="02020603050405020304"/>
                <a:sym typeface="Times New Roman" panose="02020603050405020304"/>
              </a:rPr>
              <a:t>19</a:t>
            </a:r>
            <a:r>
              <a:rPr lang="en-IN" sz="2200">
                <a:latin typeface="Times New Roman" panose="02020603050405020304"/>
                <a:ea typeface="Times New Roman" panose="02020603050405020304"/>
                <a:cs typeface="Times New Roman" panose="02020603050405020304"/>
                <a:sym typeface="Times New Roman" panose="02020603050405020304"/>
              </a:rPr>
              <a:t>)</a:t>
            </a:r>
            <a:endParaRPr sz="22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0"/>
              </a:spcBef>
              <a:spcAft>
                <a:spcPts val="0"/>
              </a:spcAft>
              <a:buSzPct val="91000"/>
              <a:buNone/>
            </a:pPr>
            <a:r>
              <a:rPr lang="en-GB" altLang="en-IN" sz="2200">
                <a:latin typeface="Times New Roman" panose="02020603050405020304"/>
                <a:ea typeface="Times New Roman" panose="02020603050405020304"/>
                <a:cs typeface="Times New Roman" panose="02020603050405020304"/>
                <a:sym typeface="Times New Roman" panose="02020603050405020304"/>
              </a:rPr>
              <a:t>Mohamed Sadiq Uddin</a:t>
            </a:r>
            <a:r>
              <a:rPr lang="en-IN" sz="2200">
                <a:latin typeface="Times New Roman" panose="02020603050405020304"/>
                <a:ea typeface="Times New Roman" panose="02020603050405020304"/>
                <a:cs typeface="Times New Roman" panose="02020603050405020304"/>
                <a:sym typeface="Times New Roman" panose="02020603050405020304"/>
              </a:rPr>
              <a:t> (1604-1</a:t>
            </a:r>
            <a:r>
              <a:rPr lang="en-GB" altLang="en-IN" sz="2200">
                <a:latin typeface="Times New Roman" panose="02020603050405020304"/>
                <a:ea typeface="Times New Roman" panose="02020603050405020304"/>
                <a:cs typeface="Times New Roman" panose="02020603050405020304"/>
                <a:sym typeface="Times New Roman" panose="02020603050405020304"/>
              </a:rPr>
              <a:t>9</a:t>
            </a:r>
            <a:r>
              <a:rPr lang="en-IN" sz="2200">
                <a:latin typeface="Times New Roman" panose="02020603050405020304"/>
                <a:ea typeface="Times New Roman" panose="02020603050405020304"/>
                <a:cs typeface="Times New Roman" panose="02020603050405020304"/>
                <a:sym typeface="Times New Roman" panose="02020603050405020304"/>
              </a:rPr>
              <a:t>-735-0</a:t>
            </a:r>
            <a:r>
              <a:rPr lang="en-GB" altLang="en-IN" sz="2200">
                <a:latin typeface="Times New Roman" panose="02020603050405020304"/>
                <a:ea typeface="Times New Roman" panose="02020603050405020304"/>
                <a:cs typeface="Times New Roman" panose="02020603050405020304"/>
                <a:sym typeface="Times New Roman" panose="02020603050405020304"/>
              </a:rPr>
              <a:t>30</a:t>
            </a:r>
            <a:r>
              <a:rPr lang="en-IN" sz="2200">
                <a:latin typeface="Times New Roman" panose="02020603050405020304"/>
                <a:ea typeface="Times New Roman" panose="02020603050405020304"/>
                <a:cs typeface="Times New Roman" panose="02020603050405020304"/>
                <a:sym typeface="Times New Roman" panose="02020603050405020304"/>
              </a:rPr>
              <a:t>)</a:t>
            </a:r>
            <a:br>
              <a:rPr lang="en-IN" sz="2200">
                <a:latin typeface="Times New Roman" panose="02020603050405020304"/>
                <a:ea typeface="Times New Roman" panose="02020603050405020304"/>
                <a:cs typeface="Times New Roman" panose="02020603050405020304"/>
                <a:sym typeface="Times New Roman" panose="02020603050405020304"/>
              </a:rPr>
            </a:br>
            <a:br>
              <a:rPr lang="en-IN" sz="2200">
                <a:latin typeface="Times New Roman" panose="02020603050405020304"/>
                <a:ea typeface="Times New Roman" panose="02020603050405020304"/>
                <a:cs typeface="Times New Roman" panose="02020603050405020304"/>
                <a:sym typeface="Times New Roman" panose="02020603050405020304"/>
              </a:rPr>
            </a:br>
            <a:endParaRPr sz="2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111"/>
              <a:buFont typeface="Calibri" panose="020F0502020204030204"/>
              <a:buNone/>
            </a:pPr>
            <a:r>
              <a:rPr lang="en-IN" sz="3780" b="1">
                <a:solidFill>
                  <a:srgbClr val="980000"/>
                </a:solidFill>
                <a:latin typeface="Times New Roman" panose="02020603050405020304"/>
                <a:ea typeface="Times New Roman" panose="02020603050405020304"/>
                <a:cs typeface="Times New Roman" panose="02020603050405020304"/>
                <a:sym typeface="Times New Roman" panose="02020603050405020304"/>
              </a:rPr>
              <a:t>Design Methodology</a:t>
            </a:r>
            <a:endParaRPr lang="en-IN" sz="3780"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8" name="Google Shape;188;p27"/>
          <p:cNvSpPr txBox="1">
            <a:spLocks noGrp="1"/>
          </p:cNvSpPr>
          <p:nvPr>
            <p:ph type="body" idx="1"/>
          </p:nvPr>
        </p:nvSpPr>
        <p:spPr>
          <a:xfrm>
            <a:off x="457200" y="1572450"/>
            <a:ext cx="8229600" cy="4526100"/>
          </a:xfrm>
          <a:prstGeom prst="rect">
            <a:avLst/>
          </a:prstGeom>
          <a:noFill/>
          <a:ln>
            <a:noFill/>
          </a:ln>
        </p:spPr>
        <p:txBody>
          <a:bodyPr spcFirstLastPara="1" wrap="square" lIns="91425" tIns="45700" rIns="91425" bIns="45700" anchor="t" anchorCtr="0">
            <a:normAutofit lnSpcReduction="20000"/>
          </a:bodyPr>
          <a:lstStyle/>
          <a:p>
            <a:pPr marL="457200" lvl="0" indent="-355600" algn="l" rtl="0">
              <a:lnSpc>
                <a:spcPct val="200000"/>
              </a:lnSpc>
              <a:spcBef>
                <a:spcPts val="360"/>
              </a:spcBef>
              <a:spcAft>
                <a:spcPts val="0"/>
              </a:spcAft>
              <a:buSzPts val="2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Requirement Analysis</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Data Collection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Facial Recognition Model Training </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sz="2000">
                <a:latin typeface="Times New Roman" panose="02020603050405020304"/>
                <a:ea typeface="Times New Roman" panose="02020603050405020304"/>
                <a:cs typeface="Times New Roman" panose="02020603050405020304"/>
                <a:sym typeface="Times New Roman" panose="02020603050405020304"/>
              </a:rPr>
              <a:t>System Architecture Design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sz="2000">
                <a:latin typeface="Times New Roman" panose="02020603050405020304"/>
                <a:ea typeface="Times New Roman" panose="02020603050405020304"/>
                <a:cs typeface="Times New Roman" panose="02020603050405020304"/>
                <a:sym typeface="Times New Roman" panose="02020603050405020304"/>
              </a:rPr>
              <a:t>Image Acquisition and Preprocessing</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sz="2000">
                <a:latin typeface="Times New Roman" panose="02020603050405020304"/>
                <a:ea typeface="Times New Roman" panose="02020603050405020304"/>
                <a:cs typeface="Times New Roman" panose="02020603050405020304"/>
                <a:sym typeface="Times New Roman" panose="02020603050405020304"/>
              </a:rPr>
              <a:t>Facial Recognition and Attendance Tracking</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sz="2000">
                <a:latin typeface="Times New Roman" panose="02020603050405020304"/>
                <a:ea typeface="Times New Roman" panose="02020603050405020304"/>
                <a:cs typeface="Times New Roman" panose="02020603050405020304"/>
                <a:sym typeface="Times New Roman" panose="02020603050405020304"/>
              </a:rPr>
              <a:t>Voice Feedback Integration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200000"/>
              </a:lnSpc>
              <a:spcBef>
                <a:spcPts val="0"/>
              </a:spcBef>
              <a:spcAft>
                <a:spcPts val="0"/>
              </a:spcAft>
              <a:buSzPts val="2000"/>
              <a:buFont typeface="Times New Roman" panose="02020603050405020304"/>
              <a:buChar char="•"/>
            </a:pPr>
            <a:r>
              <a:rPr sz="2000">
                <a:latin typeface="Times New Roman" panose="02020603050405020304"/>
                <a:ea typeface="Times New Roman" panose="02020603050405020304"/>
                <a:cs typeface="Times New Roman" panose="02020603050405020304"/>
                <a:sym typeface="Times New Roman" panose="02020603050405020304"/>
              </a:rPr>
              <a:t>User Interface and Interaction</a:t>
            </a: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1048385" y="355600"/>
            <a:ext cx="6974205" cy="70866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83000"/>
              <a:buFont typeface="Calibri" panose="020F0502020204030204"/>
              <a:buNone/>
            </a:pPr>
            <a:r>
              <a:rPr lang="en-IN" sz="3750" b="1">
                <a:solidFill>
                  <a:srgbClr val="980000"/>
                </a:solidFill>
                <a:latin typeface="Times New Roman" panose="02020603050405020304"/>
                <a:ea typeface="Times New Roman" panose="02020603050405020304"/>
                <a:cs typeface="Times New Roman" panose="02020603050405020304"/>
                <a:sym typeface="Times New Roman" panose="02020603050405020304"/>
              </a:rPr>
              <a:t> </a:t>
            </a:r>
            <a:r>
              <a:rPr lang="en-IN" sz="4890" b="1">
                <a:solidFill>
                  <a:srgbClr val="980000"/>
                </a:solidFill>
                <a:latin typeface="Times New Roman" panose="02020603050405020304"/>
                <a:ea typeface="Times New Roman" panose="02020603050405020304"/>
                <a:cs typeface="Times New Roman" panose="02020603050405020304"/>
                <a:sym typeface="Times New Roman" panose="02020603050405020304"/>
              </a:rPr>
              <a:t>   Design Specification</a:t>
            </a:r>
            <a:endParaRPr sz="4890" b="1"/>
          </a:p>
        </p:txBody>
      </p:sp>
      <p:sp>
        <p:nvSpPr>
          <p:cNvPr id="5" name="Text Placeholder 4"/>
          <p:cNvSpPr>
            <a:spLocks noGrp="1"/>
          </p:cNvSpPr>
          <p:nvPr>
            <p:ph type="body" idx="1"/>
          </p:nvPr>
        </p:nvSpPr>
        <p:spPr/>
        <p:txBody>
          <a:bodyPr/>
          <a:p>
            <a:endParaRPr lang="en-GB" altLang="en-US"/>
          </a:p>
        </p:txBody>
      </p:sp>
      <p:pic>
        <p:nvPicPr>
          <p:cNvPr id="4" name="Picture 1" descr="IMG_256"/>
          <p:cNvPicPr>
            <a:picLocks noChangeAspect="1"/>
          </p:cNvPicPr>
          <p:nvPr>
            <p:ph type="pic" idx="2"/>
          </p:nvPr>
        </p:nvPicPr>
        <p:blipFill>
          <a:blip r:embed="rId1"/>
          <a:stretch>
            <a:fillRect/>
          </a:stretch>
        </p:blipFill>
        <p:spPr>
          <a:xfrm>
            <a:off x="1155700" y="1323975"/>
            <a:ext cx="7232650" cy="531304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GB" altLang="en-IN" b="1">
                <a:solidFill>
                  <a:srgbClr val="980000"/>
                </a:solidFill>
                <a:latin typeface="Times New Roman" panose="02020603050405020304"/>
                <a:ea typeface="Times New Roman" panose="02020603050405020304"/>
                <a:cs typeface="Times New Roman" panose="02020603050405020304"/>
                <a:sym typeface="Times New Roman" panose="02020603050405020304"/>
              </a:rPr>
              <a:t>HARDWARE DESIGN</a:t>
            </a:r>
            <a:endParaRPr lang="en-GB" altLang="en-IN"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a:spLocks noGrp="1"/>
          </p:cNvSpPr>
          <p:nvPr>
            <p:ph type="body" idx="1"/>
          </p:nvPr>
        </p:nvSpPr>
        <p:spPr/>
        <p:txBody>
          <a:bodyPr/>
          <a:p>
            <a:pPr marL="114300" indent="0">
              <a:buNone/>
            </a:pPr>
            <a:r>
              <a:rPr lang="en-GB" altLang="en-US"/>
              <a:t>Components used:</a:t>
            </a:r>
            <a:endParaRPr lang="en-GB" altLang="en-US"/>
          </a:p>
          <a:p>
            <a:pPr>
              <a:lnSpc>
                <a:spcPct val="150000"/>
              </a:lnSpc>
            </a:pPr>
            <a:r>
              <a:rPr lang="en-GB" altLang="en-US" sz="2400"/>
              <a:t>Webcam</a:t>
            </a:r>
            <a:endParaRPr lang="en-GB" altLang="en-US" sz="2400"/>
          </a:p>
          <a:p>
            <a:pPr>
              <a:lnSpc>
                <a:spcPct val="150000"/>
              </a:lnSpc>
            </a:pPr>
            <a:r>
              <a:rPr lang="en-GB" altLang="en-US" sz="2400"/>
              <a:t>Raspberry Pi 4B</a:t>
            </a:r>
            <a:endParaRPr lang="en-GB" altLang="en-US" sz="2400"/>
          </a:p>
          <a:p>
            <a:pPr>
              <a:lnSpc>
                <a:spcPct val="150000"/>
              </a:lnSpc>
            </a:pPr>
            <a:r>
              <a:rPr lang="en-GB" altLang="en-US" sz="2400"/>
              <a:t>3D Printed Face Mask</a:t>
            </a:r>
            <a:endParaRPr lang="en-GB" altLang="en-US" sz="2400"/>
          </a:p>
          <a:p>
            <a:pPr>
              <a:lnSpc>
                <a:spcPct val="150000"/>
              </a:lnSpc>
            </a:pPr>
            <a:r>
              <a:rPr lang="en-GB" altLang="en-US" sz="2400"/>
              <a:t>OLED Display</a:t>
            </a:r>
            <a:endParaRPr lang="en-GB" altLang="en-US" sz="2400"/>
          </a:p>
          <a:p>
            <a:pPr>
              <a:lnSpc>
                <a:spcPct val="150000"/>
              </a:lnSpc>
            </a:pPr>
            <a:r>
              <a:rPr lang="en-GB" altLang="en-US" sz="2400"/>
              <a:t>Arduino</a:t>
            </a:r>
            <a:endParaRPr lang="en-GB" altLang="en-US" sz="2400"/>
          </a:p>
          <a:p>
            <a:pPr>
              <a:lnSpc>
                <a:spcPct val="150000"/>
              </a:lnSpc>
            </a:pPr>
            <a:endParaRPr lang="en-GB"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5" name="Text Placeholder 4"/>
          <p:cNvSpPr>
            <a:spLocks noGrp="1"/>
          </p:cNvSpPr>
          <p:nvPr>
            <p:ph type="body" idx="1"/>
          </p:nvPr>
        </p:nvSpPr>
        <p:spPr>
          <a:xfrm>
            <a:off x="299720" y="274638"/>
            <a:ext cx="4040100" cy="639900"/>
          </a:xfrm>
        </p:spPr>
        <p:txBody>
          <a:bodyPr/>
          <a:p>
            <a:r>
              <a:rPr lang="en-GB" altLang="en-US">
                <a:solidFill>
                  <a:srgbClr val="C00000"/>
                </a:solidFill>
              </a:rPr>
              <a:t>WEBCAM</a:t>
            </a:r>
            <a:endParaRPr lang="en-GB" altLang="en-US">
              <a:solidFill>
                <a:srgbClr val="C00000"/>
              </a:solidFill>
            </a:endParaRPr>
          </a:p>
        </p:txBody>
      </p:sp>
      <p:sp>
        <p:nvSpPr>
          <p:cNvPr id="6" name="Text Placeholder 5"/>
          <p:cNvSpPr>
            <a:spLocks noGrp="1"/>
          </p:cNvSpPr>
          <p:nvPr>
            <p:ph type="body" idx="2"/>
          </p:nvPr>
        </p:nvSpPr>
        <p:spPr>
          <a:xfrm>
            <a:off x="299720" y="1144270"/>
            <a:ext cx="4040100" cy="3951300"/>
          </a:xfrm>
        </p:spPr>
        <p:txBody>
          <a:bodyPr/>
          <a:p>
            <a:r>
              <a:rPr lang="en-GB" altLang="en-US" sz="2000"/>
              <a:t>The webcam plays a crucial role in capturing images and videos of students for facial recognition and attendance tracking. The webcam captures images of the students' faces, which are then processed by the facial recognition algorithm to identify them.</a:t>
            </a:r>
            <a:endParaRPr lang="en-GB" altLang="en-US" sz="2000"/>
          </a:p>
        </p:txBody>
      </p:sp>
      <p:sp>
        <p:nvSpPr>
          <p:cNvPr id="7" name="Text Placeholder 6"/>
          <p:cNvSpPr>
            <a:spLocks noGrp="1"/>
          </p:cNvSpPr>
          <p:nvPr>
            <p:ph type="body" idx="3"/>
          </p:nvPr>
        </p:nvSpPr>
        <p:spPr>
          <a:xfrm>
            <a:off x="4645025" y="274638"/>
            <a:ext cx="4041900" cy="639900"/>
          </a:xfrm>
        </p:spPr>
        <p:txBody>
          <a:bodyPr/>
          <a:p>
            <a:r>
              <a:rPr lang="en-GB" altLang="en-US">
                <a:solidFill>
                  <a:srgbClr val="C00000"/>
                </a:solidFill>
              </a:rPr>
              <a:t>RASPERRY PI 4B</a:t>
            </a:r>
            <a:endParaRPr lang="en-GB" altLang="en-US">
              <a:solidFill>
                <a:srgbClr val="C00000"/>
              </a:solidFill>
            </a:endParaRPr>
          </a:p>
        </p:txBody>
      </p:sp>
      <p:sp>
        <p:nvSpPr>
          <p:cNvPr id="8" name="Text Placeholder 7"/>
          <p:cNvSpPr>
            <a:spLocks noGrp="1"/>
          </p:cNvSpPr>
          <p:nvPr>
            <p:ph type="body" idx="4"/>
          </p:nvPr>
        </p:nvSpPr>
        <p:spPr>
          <a:xfrm>
            <a:off x="4559300" y="1144270"/>
            <a:ext cx="4041900" cy="3951300"/>
          </a:xfrm>
        </p:spPr>
        <p:txBody>
          <a:bodyPr>
            <a:normAutofit/>
          </a:bodyPr>
          <a:p>
            <a:r>
              <a:rPr lang="en-GB" altLang="en-US" sz="2000"/>
              <a:t>The Raspberry Pi 4B is used to control the system's hardware components, including the webcam and OLED display on the face mask. It also runs the facial recognition algorithm, which compares the captured images to the images stored in the system's database to identify the students and record their attendance.</a:t>
            </a:r>
            <a:endParaRPr lang="en-GB" altLang="en-US" sz="2000"/>
          </a:p>
        </p:txBody>
      </p:sp>
      <p:pic>
        <p:nvPicPr>
          <p:cNvPr id="9" name="Picture 2" descr="IMG_256"/>
          <p:cNvPicPr>
            <a:picLocks noChangeAspect="1"/>
          </p:cNvPicPr>
          <p:nvPr/>
        </p:nvPicPr>
        <p:blipFill>
          <a:blip r:embed="rId1"/>
          <a:stretch>
            <a:fillRect/>
          </a:stretch>
        </p:blipFill>
        <p:spPr>
          <a:xfrm>
            <a:off x="903605" y="4059555"/>
            <a:ext cx="3198495" cy="2590800"/>
          </a:xfrm>
          <a:prstGeom prst="rect">
            <a:avLst/>
          </a:prstGeom>
          <a:noFill/>
          <a:ln w="9525">
            <a:noFill/>
          </a:ln>
        </p:spPr>
      </p:pic>
      <p:pic>
        <p:nvPicPr>
          <p:cNvPr id="10" name="Picture 3" descr="IMG_256"/>
          <p:cNvPicPr>
            <a:picLocks noChangeAspect="1"/>
          </p:cNvPicPr>
          <p:nvPr/>
        </p:nvPicPr>
        <p:blipFill>
          <a:blip r:embed="rId2"/>
          <a:stretch>
            <a:fillRect/>
          </a:stretch>
        </p:blipFill>
        <p:spPr>
          <a:xfrm>
            <a:off x="4921250" y="4797743"/>
            <a:ext cx="3110230" cy="185229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7" name="Text Placeholder 6"/>
          <p:cNvSpPr>
            <a:spLocks noGrp="1"/>
          </p:cNvSpPr>
          <p:nvPr>
            <p:ph type="body" idx="1"/>
          </p:nvPr>
        </p:nvSpPr>
        <p:spPr>
          <a:xfrm>
            <a:off x="328295" y="303213"/>
            <a:ext cx="4040100" cy="639900"/>
          </a:xfrm>
        </p:spPr>
        <p:txBody>
          <a:bodyPr/>
          <a:p>
            <a:r>
              <a:rPr lang="en-GB" altLang="en-US">
                <a:solidFill>
                  <a:srgbClr val="C00000"/>
                </a:solidFill>
              </a:rPr>
              <a:t>OLED DISPLAY</a:t>
            </a:r>
            <a:endParaRPr lang="en-GB" altLang="en-US">
              <a:solidFill>
                <a:srgbClr val="C00000"/>
              </a:solidFill>
            </a:endParaRPr>
          </a:p>
        </p:txBody>
      </p:sp>
      <p:sp>
        <p:nvSpPr>
          <p:cNvPr id="8" name="Text Placeholder 7"/>
          <p:cNvSpPr>
            <a:spLocks noGrp="1"/>
          </p:cNvSpPr>
          <p:nvPr>
            <p:ph type="body" idx="2"/>
          </p:nvPr>
        </p:nvSpPr>
        <p:spPr>
          <a:xfrm>
            <a:off x="328295" y="1200785"/>
            <a:ext cx="4040100" cy="3951300"/>
          </a:xfrm>
        </p:spPr>
        <p:txBody>
          <a:bodyPr>
            <a:normAutofit/>
          </a:bodyPr>
          <a:p>
            <a:r>
              <a:rPr lang="en-GB" altLang="en-US" sz="2000"/>
              <a:t>OLED displays were used to serve as the eyes of the 3D printed face mask, adding a fun and interactive element to the attendance recording process. OLED stands for Organic Light Emitting Diode, which is a type of display technology that uses organic compounds to emit light when an electrical current is applied.</a:t>
            </a:r>
            <a:endParaRPr lang="en-GB" altLang="en-US" sz="2000"/>
          </a:p>
        </p:txBody>
      </p:sp>
      <p:sp>
        <p:nvSpPr>
          <p:cNvPr id="9" name="Text Placeholder 8"/>
          <p:cNvSpPr>
            <a:spLocks noGrp="1"/>
          </p:cNvSpPr>
          <p:nvPr>
            <p:ph type="body" idx="3"/>
          </p:nvPr>
        </p:nvSpPr>
        <p:spPr>
          <a:xfrm>
            <a:off x="4497070" y="303213"/>
            <a:ext cx="4041900" cy="639900"/>
          </a:xfrm>
        </p:spPr>
        <p:txBody>
          <a:bodyPr/>
          <a:p>
            <a:r>
              <a:rPr lang="en-GB" altLang="en-US">
                <a:solidFill>
                  <a:srgbClr val="C00000"/>
                </a:solidFill>
              </a:rPr>
              <a:t>ARDUINO</a:t>
            </a:r>
            <a:endParaRPr lang="en-GB" altLang="en-US">
              <a:solidFill>
                <a:srgbClr val="C00000"/>
              </a:solidFill>
            </a:endParaRPr>
          </a:p>
        </p:txBody>
      </p:sp>
      <p:sp>
        <p:nvSpPr>
          <p:cNvPr id="10" name="Text Placeholder 9"/>
          <p:cNvSpPr>
            <a:spLocks noGrp="1"/>
          </p:cNvSpPr>
          <p:nvPr>
            <p:ph type="body" idx="4"/>
          </p:nvPr>
        </p:nvSpPr>
        <p:spPr>
          <a:xfrm>
            <a:off x="4497070" y="1200785"/>
            <a:ext cx="4041900" cy="3951300"/>
          </a:xfrm>
        </p:spPr>
        <p:txBody>
          <a:bodyPr>
            <a:normAutofit/>
          </a:bodyPr>
          <a:p>
            <a:r>
              <a:rPr lang="en-GB" altLang="en-US" sz="2000"/>
              <a:t>Arduino Uno was used to send signals to the OLED displays on the 3D printed face mask. The Arduino Uno is a popular microcontroller board that is widely used in the electronics industry for its ease of use, flexibility, and compatibility with a wide range of sensors and other components.</a:t>
            </a:r>
            <a:endParaRPr lang="en-GB" altLang="en-US" sz="2000"/>
          </a:p>
        </p:txBody>
      </p:sp>
      <p:pic>
        <p:nvPicPr>
          <p:cNvPr id="11" name="Picture 4" descr="IMG_256"/>
          <p:cNvPicPr>
            <a:picLocks noChangeAspect="1"/>
          </p:cNvPicPr>
          <p:nvPr/>
        </p:nvPicPr>
        <p:blipFill>
          <a:blip r:embed="rId1"/>
          <a:stretch>
            <a:fillRect/>
          </a:stretch>
        </p:blipFill>
        <p:spPr>
          <a:xfrm>
            <a:off x="729298" y="4737418"/>
            <a:ext cx="2893695" cy="1478915"/>
          </a:xfrm>
          <a:prstGeom prst="rect">
            <a:avLst/>
          </a:prstGeom>
          <a:noFill/>
          <a:ln w="9525">
            <a:noFill/>
          </a:ln>
        </p:spPr>
      </p:pic>
      <p:pic>
        <p:nvPicPr>
          <p:cNvPr id="12" name="Picture 5" descr="IMG_256"/>
          <p:cNvPicPr>
            <a:picLocks noChangeAspect="1"/>
          </p:cNvPicPr>
          <p:nvPr/>
        </p:nvPicPr>
        <p:blipFill>
          <a:blip r:embed="rId2"/>
          <a:stretch>
            <a:fillRect/>
          </a:stretch>
        </p:blipFill>
        <p:spPr>
          <a:xfrm>
            <a:off x="5440045" y="4555173"/>
            <a:ext cx="2529840" cy="184340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ts val="1800"/>
              <a:buNone/>
            </a:pPr>
            <a:r>
              <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FACIAL RECOGNITION METHODOLOGY</a:t>
            </a:r>
            <a:endPar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p:nvPr>
            <p:ph type="body" idx="1"/>
          </p:nvPr>
        </p:nvSpPr>
        <p:spPr>
          <a:xfrm>
            <a:off x="457200" y="1757680"/>
            <a:ext cx="8229600" cy="4526100"/>
          </a:xfrm>
        </p:spPr>
        <p:txBody>
          <a:bodyPr/>
          <a:p>
            <a:r>
              <a:rPr lang="en-GB" altLang="en-US" sz="2000"/>
              <a:t>Facial recognition is a biometric technology that identifies individuals based on their unique facial features.</a:t>
            </a:r>
            <a:endParaRPr lang="en-GB" altLang="en-US" sz="2000"/>
          </a:p>
          <a:p>
            <a:r>
              <a:rPr lang="en-GB" altLang="en-US" sz="2000"/>
              <a:t> Facial recognition technology works by capturing an image or a video of a person's face and then processing it to extract unique features like the distance between the eyes, the shape of the nose, and the curve of the lips. These features are then compared to a pre-existing database of facial images to identify the person.</a:t>
            </a:r>
            <a:endParaRPr lang="en-GB" altLang="en-US" sz="2000"/>
          </a:p>
          <a:p>
            <a:r>
              <a:rPr lang="en-GB" altLang="en-US" sz="2000"/>
              <a:t>Facial recognition technology is used in a variety of applications, including security, law enforcement, marketing, and personal identification. In the security sector, it is used for access control, surveillance, and to track individuals of interest.</a:t>
            </a:r>
            <a:endParaRPr lang="en-GB"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6" name="Picture 6" descr="IMG_256"/>
          <p:cNvPicPr>
            <a:picLocks noChangeAspect="1"/>
          </p:cNvPicPr>
          <p:nvPr>
            <p:ph type="pic" idx="2"/>
          </p:nvPr>
        </p:nvPicPr>
        <p:blipFill>
          <a:blip r:embed="rId1"/>
          <a:stretch>
            <a:fillRect/>
          </a:stretch>
        </p:blipFill>
        <p:spPr>
          <a:xfrm>
            <a:off x="0" y="635"/>
            <a:ext cx="9144635" cy="685673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45000"/>
              <a:buNone/>
            </a:pPr>
            <a:r>
              <a:rPr 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 </a:t>
            </a:r>
            <a:r>
              <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SOFTWARE IMPLEMENTATION</a:t>
            </a:r>
            <a:endPar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a:spLocks noGrp="1"/>
          </p:cNvSpPr>
          <p:nvPr>
            <p:ph type="body" idx="1"/>
          </p:nvPr>
        </p:nvSpPr>
        <p:spPr/>
        <p:txBody>
          <a:bodyPr/>
          <a:p>
            <a:r>
              <a:rPr lang="en-GB" altLang="en-US"/>
              <a:t>Arduino IDE</a:t>
            </a:r>
            <a:endParaRPr lang="en-GB" altLang="en-US"/>
          </a:p>
          <a:p>
            <a:r>
              <a:rPr lang="en-GB" altLang="en-US"/>
              <a:t>Visual Studio Code</a:t>
            </a:r>
            <a:endParaRPr lang="en-GB" altLang="en-US"/>
          </a:p>
          <a:p>
            <a:r>
              <a:rPr lang="en-GB" altLang="en-US"/>
              <a:t>Python</a:t>
            </a:r>
            <a:endParaRPr lang="en-GB" altLang="en-US"/>
          </a:p>
          <a:p>
            <a:r>
              <a:rPr lang="en-GB" altLang="en-US"/>
              <a:t>Libraries Used</a:t>
            </a:r>
            <a:endParaRPr lang="en-GB" altLang="en-US"/>
          </a:p>
          <a:p>
            <a:r>
              <a:rPr lang="en-GB" altLang="en-US"/>
              <a:t>Web Development</a:t>
            </a:r>
            <a:endParaRPr lang="en-GB" altLang="en-US"/>
          </a:p>
          <a:p>
            <a:endParaRPr lang="en-GB"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6" name="Title 5"/>
          <p:cNvSpPr>
            <a:spLocks noGrp="1"/>
          </p:cNvSpPr>
          <p:nvPr>
            <p:ph type="title"/>
          </p:nvPr>
        </p:nvSpPr>
        <p:spPr/>
        <p:txBody>
          <a:bodyPr/>
          <a:p>
            <a:r>
              <a:rPr lang="en-GB" altLang="en-US">
                <a:solidFill>
                  <a:srgbClr val="C00000"/>
                </a:solidFill>
              </a:rPr>
              <a:t>ARDUINO IDE</a:t>
            </a:r>
            <a:endParaRPr lang="en-GB" altLang="en-US">
              <a:solidFill>
                <a:srgbClr val="C00000"/>
              </a:solidFill>
            </a:endParaRPr>
          </a:p>
        </p:txBody>
      </p:sp>
      <p:sp>
        <p:nvSpPr>
          <p:cNvPr id="8" name="Text Placeholder 7"/>
          <p:cNvSpPr>
            <a:spLocks noGrp="1"/>
          </p:cNvSpPr>
          <p:nvPr>
            <p:ph type="body" idx="1"/>
          </p:nvPr>
        </p:nvSpPr>
        <p:spPr/>
        <p:txBody>
          <a:bodyPr>
            <a:normAutofit fontScale="70000"/>
          </a:bodyPr>
          <a:p>
            <a:r>
              <a:rPr lang="en-GB" altLang="en-US"/>
              <a:t>Arduino Integrated Development Environment (IDE) is a software application that is used to write, compile, and upload code to Arduino boards. It provides a user-friendly interface to the users for programming the Arduino boards. The Arduino IDE is an open-source software that is available for free to everyone. It supports various programming languages, including C and C++, and allows users to write code using a simple and intuitive syntax.</a:t>
            </a:r>
            <a:endParaRPr lang="en-GB" altLang="en-US"/>
          </a:p>
          <a:p>
            <a:r>
              <a:rPr lang="en-GB" altLang="en-US"/>
              <a:t>One of the main advantages of using the Arduino IDE is that it supports a wide range of Arduino boards, making it easy for users to choose the right board for their project. </a:t>
            </a:r>
            <a:endParaRPr lang="en-GB"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GB" altLang="en-US"/>
          </a:p>
        </p:txBody>
      </p:sp>
      <p:sp>
        <p:nvSpPr>
          <p:cNvPr id="5" name="Text Placeholder 4"/>
          <p:cNvSpPr>
            <a:spLocks noGrp="1"/>
          </p:cNvSpPr>
          <p:nvPr>
            <p:ph type="body" idx="1"/>
          </p:nvPr>
        </p:nvSpPr>
        <p:spPr/>
        <p:txBody>
          <a:bodyPr/>
          <a:p>
            <a:endParaRPr lang="en-GB" altLang="en-US"/>
          </a:p>
        </p:txBody>
      </p:sp>
      <p:pic>
        <p:nvPicPr>
          <p:cNvPr id="7" name="Picture 7" descr="IMG_256"/>
          <p:cNvPicPr>
            <a:picLocks noChangeAspect="1"/>
          </p:cNvPicPr>
          <p:nvPr>
            <p:ph type="pic" idx="2"/>
          </p:nvPr>
        </p:nvPicPr>
        <p:blipFill>
          <a:blip r:embed="rId1"/>
          <a:stretch>
            <a:fillRect/>
          </a:stretch>
        </p:blipFill>
        <p:spPr>
          <a:xfrm>
            <a:off x="0" y="-635"/>
            <a:ext cx="9144000" cy="685927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panose="020F0502020204030204"/>
              <a:buNone/>
            </a:pPr>
            <a:r>
              <a:rPr lang="en-IN" b="1">
                <a:solidFill>
                  <a:srgbClr val="980000"/>
                </a:solidFill>
                <a:latin typeface="Times New Roman" panose="02020603050405020304"/>
                <a:ea typeface="Times New Roman" panose="02020603050405020304"/>
                <a:cs typeface="Times New Roman" panose="02020603050405020304"/>
                <a:sym typeface="Times New Roman" panose="02020603050405020304"/>
              </a:rPr>
              <a:t>Overview</a:t>
            </a:r>
            <a:endParaRPr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4" name="Google Shape;94;p14"/>
          <p:cNvSpPr txBox="1">
            <a:spLocks noGrp="1"/>
          </p:cNvSpPr>
          <p:nvPr>
            <p:ph type="body" idx="1"/>
          </p:nvPr>
        </p:nvSpPr>
        <p:spPr>
          <a:xfrm>
            <a:off x="457200" y="1417650"/>
            <a:ext cx="8229600" cy="4708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ct val="100000"/>
              <a:buNone/>
            </a:pPr>
            <a:endParaRPr sz="2000"/>
          </a:p>
          <a:p>
            <a:pPr marL="342900" lvl="0" indent="-333375" algn="l" rtl="0">
              <a:lnSpc>
                <a:spcPct val="100000"/>
              </a:lnSpc>
              <a:spcBef>
                <a:spcPts val="400"/>
              </a:spcBef>
              <a:spcAft>
                <a:spcPts val="0"/>
              </a:spcAft>
              <a:buSzPct val="100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Introduction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Char char="•"/>
            </a:pPr>
            <a:r>
              <a:rPr lang="en-IN" sz="2000">
                <a:latin typeface="Times New Roman" panose="02020603050405020304"/>
                <a:ea typeface="Times New Roman" panose="02020603050405020304"/>
                <a:cs typeface="Times New Roman" panose="02020603050405020304"/>
                <a:sym typeface="Times New Roman" panose="02020603050405020304"/>
              </a:rPr>
              <a:t>Design Objective</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Design Methodology</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Design specification</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IN" sz="2000">
                <a:latin typeface="Times New Roman" panose="02020603050405020304"/>
                <a:ea typeface="Times New Roman" panose="02020603050405020304"/>
                <a:cs typeface="Times New Roman" panose="02020603050405020304"/>
                <a:sym typeface="Times New Roman" panose="02020603050405020304"/>
              </a:rPr>
              <a:t>Applications</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Clr>
                <a:schemeClr val="dk1"/>
              </a:buClr>
              <a:buSzPct val="100000"/>
              <a:buChar char="•"/>
            </a:pPr>
            <a:r>
              <a:rPr lang="en-IN" sz="2000">
                <a:latin typeface="Times New Roman" panose="02020603050405020304"/>
                <a:ea typeface="Times New Roman" panose="02020603050405020304"/>
                <a:cs typeface="Times New Roman" panose="02020603050405020304"/>
                <a:sym typeface="Times New Roman" panose="02020603050405020304"/>
              </a:rPr>
              <a:t>Literature survey </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Hardware Design</a:t>
            </a:r>
            <a:endParaRPr lang="en-GB"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Facial Recognition Methodology</a:t>
            </a:r>
            <a:endParaRPr lang="en-GB"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GB" sz="2000">
                <a:latin typeface="Times New Roman" panose="02020603050405020304"/>
                <a:ea typeface="Times New Roman" panose="02020603050405020304"/>
                <a:cs typeface="Times New Roman" panose="02020603050405020304"/>
                <a:sym typeface="Times New Roman" panose="02020603050405020304"/>
              </a:rPr>
              <a:t>Software Implementation</a:t>
            </a:r>
            <a:r>
              <a:rPr lang="en-IN" sz="2000">
                <a:latin typeface="Times New Roman" panose="02020603050405020304"/>
                <a:ea typeface="Times New Roman" panose="02020603050405020304"/>
                <a:cs typeface="Times New Roman" panose="02020603050405020304"/>
                <a:sym typeface="Times New Roman" panose="02020603050405020304"/>
              </a:rPr>
              <a:t> </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Font typeface="Times New Roman" panose="02020603050405020304"/>
              <a:buChar char="•"/>
            </a:pPr>
            <a:r>
              <a:rPr lang="en-GB" altLang="en-IN" sz="2000">
                <a:latin typeface="Times New Roman" panose="02020603050405020304"/>
                <a:ea typeface="Times New Roman" panose="02020603050405020304"/>
                <a:cs typeface="Times New Roman" panose="02020603050405020304"/>
                <a:sym typeface="Times New Roman" panose="02020603050405020304"/>
              </a:rPr>
              <a:t>Web Development</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Char char="•"/>
            </a:pPr>
            <a:r>
              <a:rPr lang="en-IN" sz="2000">
                <a:latin typeface="Times New Roman" panose="02020603050405020304"/>
                <a:ea typeface="Times New Roman" panose="02020603050405020304"/>
                <a:cs typeface="Times New Roman" panose="02020603050405020304"/>
                <a:sym typeface="Times New Roman" panose="02020603050405020304"/>
              </a:rPr>
              <a:t>Conclusion</a:t>
            </a:r>
            <a:endParaRPr sz="2000">
              <a:latin typeface="Times New Roman" panose="02020603050405020304"/>
              <a:ea typeface="Times New Roman" panose="02020603050405020304"/>
              <a:cs typeface="Times New Roman" panose="02020603050405020304"/>
              <a:sym typeface="Times New Roman" panose="02020603050405020304"/>
            </a:endParaRPr>
          </a:p>
          <a:p>
            <a:pPr marL="342900" lvl="0" indent="-333375" algn="l" rtl="0">
              <a:lnSpc>
                <a:spcPct val="100000"/>
              </a:lnSpc>
              <a:spcBef>
                <a:spcPts val="400"/>
              </a:spcBef>
              <a:spcAft>
                <a:spcPts val="0"/>
              </a:spcAft>
              <a:buSzPct val="100000"/>
              <a:buChar char="•"/>
            </a:pPr>
            <a:r>
              <a:rPr lang="en-IN" sz="2000">
                <a:latin typeface="Times New Roman" panose="02020603050405020304"/>
                <a:ea typeface="Times New Roman" panose="02020603050405020304"/>
                <a:cs typeface="Times New Roman" panose="02020603050405020304"/>
                <a:sym typeface="Times New Roman" panose="02020603050405020304"/>
              </a:rPr>
              <a:t>References</a:t>
            </a: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ct val="45000"/>
              <a:buNone/>
            </a:pPr>
            <a:r>
              <a:rPr 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 </a:t>
            </a:r>
            <a:r>
              <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VISUAL STUDIO CODE</a:t>
            </a:r>
            <a:endParaRPr lang="en-GB" altLang="en-IN">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a:spLocks noGrp="1"/>
          </p:cNvSpPr>
          <p:nvPr>
            <p:ph type="body" idx="1"/>
          </p:nvPr>
        </p:nvSpPr>
        <p:spPr/>
        <p:txBody>
          <a:bodyPr>
            <a:noAutofit/>
          </a:bodyPr>
          <a:p>
            <a:r>
              <a:rPr lang="en-GB" altLang="en-US" sz="2100"/>
              <a:t>Visual Studio Code is a free and open-source code editor that is widely used by developers for building different types of software applications. In our project, Visual Studio Code is used as the primary code editor for writing and editing the Python code that runs on the Raspberry Pi.</a:t>
            </a:r>
            <a:endParaRPr lang="en-GB" altLang="en-US" sz="2100"/>
          </a:p>
          <a:p>
            <a:r>
              <a:rPr lang="en-GB" altLang="en-US" sz="2100"/>
              <a:t>Visual Studio Code offers many features that make it a popular choice for developers, such as a rich set of plugins, code completion, debugging tools, and source control integration. These features make it easier for developers to write and maintain high-quality code.</a:t>
            </a:r>
            <a:endParaRPr lang="en-GB" altLang="en-US" sz="2100"/>
          </a:p>
          <a:p>
            <a:r>
              <a:rPr lang="en-GB" altLang="en-US" sz="2100"/>
              <a:t>In our project, we use Visual Studio Code to write and debug Python code for our Raspberry Pi. </a:t>
            </a:r>
            <a:endParaRPr lang="en-GB" altLang="en-US" sz="2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GB" altLang="en-US"/>
          </a:p>
        </p:txBody>
      </p:sp>
      <p:sp>
        <p:nvSpPr>
          <p:cNvPr id="5" name="Text Placeholder 4"/>
          <p:cNvSpPr>
            <a:spLocks noGrp="1"/>
          </p:cNvSpPr>
          <p:nvPr>
            <p:ph type="body" idx="1"/>
          </p:nvPr>
        </p:nvSpPr>
        <p:spPr/>
        <p:txBody>
          <a:bodyPr/>
          <a:p>
            <a:endParaRPr lang="en-GB" altLang="en-US"/>
          </a:p>
        </p:txBody>
      </p:sp>
      <p:pic>
        <p:nvPicPr>
          <p:cNvPr id="8" name="Picture 8" descr="IMG_256"/>
          <p:cNvPicPr>
            <a:picLocks noChangeAspect="1"/>
          </p:cNvPicPr>
          <p:nvPr>
            <p:ph type="pic" idx="2"/>
          </p:nvPr>
        </p:nvPicPr>
        <p:blipFill>
          <a:blip r:embed="rId1"/>
          <a:stretch>
            <a:fillRect/>
          </a:stretch>
        </p:blipFill>
        <p:spPr>
          <a:xfrm>
            <a:off x="635" y="-7620"/>
            <a:ext cx="9142730" cy="686625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90"/>
              <a:buNone/>
            </a:pPr>
            <a:r>
              <a:rPr lang="en-GB" altLang="en-IN" sz="4000">
                <a:solidFill>
                  <a:srgbClr val="980000"/>
                </a:solidFill>
                <a:latin typeface="Times New Roman" panose="02020603050405020304"/>
                <a:ea typeface="Times New Roman" panose="02020603050405020304"/>
                <a:cs typeface="Times New Roman" panose="02020603050405020304"/>
                <a:sym typeface="Times New Roman" panose="02020603050405020304"/>
              </a:rPr>
              <a:t>PYTHON</a:t>
            </a:r>
            <a:endParaRPr lang="en-GB" altLang="en-IN" sz="4000">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8" name="Google Shape;308;p4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algn="l" rtl="0">
              <a:lnSpc>
                <a:spcPct val="100000"/>
              </a:lnSpc>
              <a:spcBef>
                <a:spcPts val="360"/>
              </a:spcBef>
              <a:spcAft>
                <a:spcPts val="0"/>
              </a:spcAft>
              <a:buSzPts val="1800"/>
            </a:pPr>
            <a:r>
              <a:rPr sz="2200"/>
              <a:t>Python is a popular programming language used for facial recognition due to its simplicity, versatility, and vast collection of libraries.</a:t>
            </a:r>
            <a:endParaRPr sz="2200"/>
          </a:p>
          <a:p>
            <a:pPr marL="342900" lvl="0" algn="l" rtl="0">
              <a:lnSpc>
                <a:spcPct val="100000"/>
              </a:lnSpc>
              <a:spcBef>
                <a:spcPts val="360"/>
              </a:spcBef>
              <a:spcAft>
                <a:spcPts val="0"/>
              </a:spcAft>
              <a:buSzPts val="1800"/>
              <a:buFont typeface="Arial" panose="020B0604020202020204" pitchFamily="34" charset="0"/>
              <a:buChar char="•"/>
            </a:pPr>
            <a:r>
              <a:rPr sz="2200"/>
              <a:t> It offers a wide range of tools for processing images and videos, making it an ideal choice for implementing facial recognition algorithms. </a:t>
            </a:r>
            <a:endParaRPr sz="2200"/>
          </a:p>
          <a:p>
            <a:pPr marL="342900" lvl="0" algn="l" rtl="0">
              <a:lnSpc>
                <a:spcPct val="100000"/>
              </a:lnSpc>
              <a:spcBef>
                <a:spcPts val="360"/>
              </a:spcBef>
              <a:spcAft>
                <a:spcPts val="0"/>
              </a:spcAft>
              <a:buSzPts val="1800"/>
              <a:buFont typeface="Arial" panose="020B0604020202020204" pitchFamily="34" charset="0"/>
              <a:buChar char="•"/>
            </a:pPr>
            <a:r>
              <a:rPr sz="2200"/>
              <a:t>Python was chosen as the primary programming language due to its versatility, extensive libraries, and ease of use.</a:t>
            </a:r>
            <a:endParaRPr sz="2200"/>
          </a:p>
          <a:p>
            <a:pPr marL="342900" lvl="0" algn="l" rtl="0">
              <a:lnSpc>
                <a:spcPct val="100000"/>
              </a:lnSpc>
              <a:spcBef>
                <a:spcPts val="360"/>
              </a:spcBef>
              <a:spcAft>
                <a:spcPts val="0"/>
              </a:spcAft>
              <a:buSzPts val="1800"/>
              <a:buFont typeface="Arial" panose="020B0604020202020204" pitchFamily="34" charset="0"/>
              <a:buChar char="•"/>
            </a:pPr>
            <a:r>
              <a:rPr sz="2200"/>
              <a:t> The face_recognition library in Python provides an easy-to-use interface for performing facial recognition tasks, such as detecting and recognizing faces in an image or video stream. </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US">
                <a:solidFill>
                  <a:srgbClr val="C00000"/>
                </a:solidFill>
              </a:rPr>
              <a:t>LIBRARIES USED</a:t>
            </a:r>
            <a:endParaRPr lang="en-GB" altLang="en-US">
              <a:solidFill>
                <a:srgbClr val="C00000"/>
              </a:solidFill>
            </a:endParaRPr>
          </a:p>
        </p:txBody>
      </p:sp>
      <p:sp>
        <p:nvSpPr>
          <p:cNvPr id="3" name="Text Placeholder 2"/>
          <p:cNvSpPr>
            <a:spLocks noGrp="1"/>
          </p:cNvSpPr>
          <p:nvPr>
            <p:ph type="body" idx="1"/>
          </p:nvPr>
        </p:nvSpPr>
        <p:spPr/>
        <p:txBody>
          <a:bodyPr/>
          <a:p>
            <a:r>
              <a:rPr lang="en-GB" altLang="en-US"/>
              <a:t>face_recognition</a:t>
            </a:r>
            <a:endParaRPr lang="en-GB" altLang="en-US"/>
          </a:p>
          <a:p>
            <a:r>
              <a:rPr lang="en-GB" altLang="en-US"/>
              <a:t>cv2</a:t>
            </a:r>
            <a:endParaRPr lang="en-GB" altLang="en-US"/>
          </a:p>
          <a:p>
            <a:r>
              <a:rPr lang="en-GB" altLang="en-US"/>
              <a:t>numpy</a:t>
            </a:r>
            <a:endParaRPr lang="en-GB" altLang="en-US"/>
          </a:p>
          <a:p>
            <a:r>
              <a:rPr lang="en-GB" altLang="en-US"/>
              <a:t>pyttsx3</a:t>
            </a:r>
            <a:endParaRPr lang="en-GB" altLang="en-US"/>
          </a:p>
          <a:p>
            <a:r>
              <a:rPr lang="en-GB" altLang="en-US"/>
              <a:t>date_time</a:t>
            </a:r>
            <a:endParaRPr lang="en-GB" altLang="en-US"/>
          </a:p>
          <a:p>
            <a:r>
              <a:rPr lang="en-GB" altLang="en-US"/>
              <a:t>time</a:t>
            </a:r>
            <a:endParaRPr lang="en-GB" altLang="en-US"/>
          </a:p>
          <a:p>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 name="Text Placeholder 2"/>
          <p:cNvSpPr>
            <a:spLocks noGrp="1"/>
          </p:cNvSpPr>
          <p:nvPr>
            <p:ph type="body" idx="1"/>
          </p:nvPr>
        </p:nvSpPr>
        <p:spPr/>
        <p:txBody>
          <a:bodyPr/>
          <a:p>
            <a:r>
              <a:rPr lang="en-GB" altLang="en-US"/>
              <a:t>HTML</a:t>
            </a:r>
            <a:endParaRPr lang="en-GB" altLang="en-US"/>
          </a:p>
          <a:p>
            <a:r>
              <a:rPr lang="en-GB" altLang="en-US"/>
              <a:t>CSS</a:t>
            </a:r>
            <a:endParaRPr lang="en-GB" altLang="en-US"/>
          </a:p>
          <a:p>
            <a:r>
              <a:rPr lang="en-GB" altLang="en-US"/>
              <a:t>JavaScript</a:t>
            </a:r>
            <a:endParaRPr lang="en-GB" altLang="en-US"/>
          </a:p>
          <a:p>
            <a:r>
              <a:rPr lang="en-GB" altLang="en-US"/>
              <a:t>JSON</a:t>
            </a:r>
            <a:endParaRPr lang="en-GB" altLang="en-US"/>
          </a:p>
          <a:p>
            <a:r>
              <a:rPr lang="en-GB" altLang="en-US"/>
              <a:t>jQuery</a:t>
            </a:r>
            <a:endParaRPr lang="en-GB" altLang="en-US"/>
          </a:p>
          <a:p>
            <a:r>
              <a:rPr lang="en-GB" altLang="en-US"/>
              <a:t>Authentication</a:t>
            </a:r>
            <a:endParaRPr lang="en-GB" altLang="en-US"/>
          </a:p>
          <a:p>
            <a:r>
              <a:rPr lang="en-GB" altLang="en-US"/>
              <a:t>Data Visualisation</a:t>
            </a:r>
            <a:endParaRPr lang="en-GB" altLang="en-US"/>
          </a:p>
          <a:p>
            <a:r>
              <a:rPr lang="en-GB" altLang="en-US"/>
              <a:t>Node JS Backend</a:t>
            </a:r>
            <a:endParaRPr lang="en-GB" altLang="en-US"/>
          </a:p>
          <a:p>
            <a:endParaRPr lang="en-GB" altLang="en-US"/>
          </a:p>
        </p:txBody>
      </p:sp>
      <p:sp>
        <p:nvSpPr>
          <p:cNvPr id="315" name="Google Shape;315;p42"/>
          <p:cNvSpPr txBox="1"/>
          <p:nvPr/>
        </p:nvSpPr>
        <p:spPr>
          <a:xfrm>
            <a:off x="1087200" y="326802"/>
            <a:ext cx="7336200" cy="65849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100"/>
              <a:buFont typeface="Arial" panose="020B0604020202020204"/>
              <a:buNone/>
            </a:pPr>
            <a:r>
              <a:rPr lang="en-GB" sz="3100" b="1" i="0" u="none" strike="noStrike" cap="none">
                <a:solidFill>
                  <a:srgbClr val="980000"/>
                </a:solidFill>
                <a:latin typeface="Times New Roman" panose="02020603050405020304"/>
                <a:ea typeface="Times New Roman" panose="02020603050405020304"/>
                <a:cs typeface="Times New Roman" panose="02020603050405020304"/>
                <a:sym typeface="Times New Roman" panose="02020603050405020304"/>
              </a:rPr>
              <a:t>WEB DEVELOPMENT</a:t>
            </a:r>
            <a:endParaRPr lang="en-GB" sz="3100" b="1" i="0" u="none" strike="noStrike" cap="none">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2911793" y="5918835"/>
            <a:ext cx="5486400" cy="566700"/>
          </a:xfrm>
        </p:spPr>
        <p:txBody>
          <a:bodyPr/>
          <a:p>
            <a:r>
              <a:rPr lang="en-GB" altLang="en-US"/>
              <a:t>CODE FOR AUTHENTICATION </a:t>
            </a:r>
            <a:endParaRPr lang="en-GB" altLang="en-US"/>
          </a:p>
        </p:txBody>
      </p:sp>
      <p:pic>
        <p:nvPicPr>
          <p:cNvPr id="9" name="Picture 9" descr="IMG_256"/>
          <p:cNvPicPr>
            <a:picLocks noChangeAspect="1"/>
          </p:cNvPicPr>
          <p:nvPr>
            <p:ph type="pic" idx="2"/>
          </p:nvPr>
        </p:nvPicPr>
        <p:blipFill>
          <a:blip r:embed="rId1"/>
          <a:stretch>
            <a:fillRect/>
          </a:stretch>
        </p:blipFill>
        <p:spPr>
          <a:xfrm>
            <a:off x="0" y="-635"/>
            <a:ext cx="9143365" cy="555879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42628" y="5830570"/>
            <a:ext cx="5486400" cy="566700"/>
          </a:xfrm>
        </p:spPr>
        <p:txBody>
          <a:bodyPr/>
          <a:p>
            <a:r>
              <a:rPr lang="en-GB" altLang="en-US"/>
              <a:t>ADMIN LOGIN PAGE</a:t>
            </a:r>
            <a:endParaRPr lang="en-GB" altLang="en-US"/>
          </a:p>
        </p:txBody>
      </p:sp>
      <p:pic>
        <p:nvPicPr>
          <p:cNvPr id="10" name="Picture 10" descr="IMG_256"/>
          <p:cNvPicPr>
            <a:picLocks noChangeAspect="1"/>
          </p:cNvPicPr>
          <p:nvPr>
            <p:ph type="pic" idx="2"/>
          </p:nvPr>
        </p:nvPicPr>
        <p:blipFill>
          <a:blip r:embed="rId1"/>
          <a:stretch>
            <a:fillRect/>
          </a:stretch>
        </p:blipFill>
        <p:spPr>
          <a:xfrm>
            <a:off x="88900" y="635"/>
            <a:ext cx="9055100" cy="567182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01938" y="5974715"/>
            <a:ext cx="5486400" cy="566700"/>
          </a:xfrm>
        </p:spPr>
        <p:txBody>
          <a:bodyPr/>
          <a:p>
            <a:r>
              <a:rPr lang="en-GB" altLang="en-US"/>
              <a:t>ATTENDANCE VISUALISATION</a:t>
            </a:r>
            <a:endParaRPr lang="en-GB" altLang="en-US"/>
          </a:p>
        </p:txBody>
      </p:sp>
      <p:pic>
        <p:nvPicPr>
          <p:cNvPr id="11" name="Picture 11" descr="IMG_256"/>
          <p:cNvPicPr>
            <a:picLocks noChangeAspect="1"/>
          </p:cNvPicPr>
          <p:nvPr>
            <p:ph type="pic" idx="2"/>
          </p:nvPr>
        </p:nvPicPr>
        <p:blipFill>
          <a:blip r:embed="rId1"/>
          <a:stretch>
            <a:fillRect/>
          </a:stretch>
        </p:blipFill>
        <p:spPr>
          <a:xfrm>
            <a:off x="0" y="635"/>
            <a:ext cx="9280525" cy="541401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IN" b="1">
                <a:solidFill>
                  <a:srgbClr val="980000"/>
                </a:solidFill>
                <a:latin typeface="Times New Roman" panose="02020603050405020304"/>
                <a:ea typeface="Times New Roman" panose="02020603050405020304"/>
                <a:cs typeface="Times New Roman" panose="02020603050405020304"/>
                <a:sym typeface="Times New Roman" panose="02020603050405020304"/>
              </a:rPr>
              <a:t>RESULTS</a:t>
            </a:r>
            <a:endParaRPr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a:spLocks noGrp="1"/>
          </p:cNvSpPr>
          <p:nvPr>
            <p:ph type="body" idx="1"/>
          </p:nvPr>
        </p:nvSpPr>
        <p:spPr/>
        <p:txBody>
          <a:bodyPr>
            <a:noAutofit/>
          </a:bodyPr>
          <a:p>
            <a:pPr marL="114300" indent="0">
              <a:buNone/>
            </a:pPr>
            <a:r>
              <a:rPr lang="en-GB" altLang="en-US" sz="2000"/>
              <a:t>The output of a facial recognition-based attendance system would include the following:</a:t>
            </a:r>
            <a:endParaRPr lang="en-GB" altLang="en-US" sz="2000"/>
          </a:p>
          <a:p>
            <a:endParaRPr lang="en-GB" altLang="en-US" sz="2000"/>
          </a:p>
          <a:p>
            <a:r>
              <a:rPr lang="en-GB" altLang="en-US" sz="2000"/>
              <a:t>Attendance records: The facial recognition-based attendance system will generate detailed records of the attendance for each student or employee. These records can be stored in a database or spreadsheet format, allowing for easy access and analysis.</a:t>
            </a:r>
            <a:endParaRPr lang="en-GB" altLang="en-US" sz="2000"/>
          </a:p>
          <a:p>
            <a:r>
              <a:rPr lang="en-GB" altLang="en-US" sz="2000"/>
              <a:t>Real-time status: The system will display the real-time status of attendance, providing information on the number of students present, absent, and late. This real-time status can be viewed on the web interface, giving teachers and administrators immediate visibility into the attendance situation.</a:t>
            </a:r>
            <a:endParaRPr lang="en-GB" altLang="en-US" sz="2000"/>
          </a:p>
          <a:p>
            <a:endParaRPr lang="en-GB" alt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457200" y="883920"/>
            <a:ext cx="8229600" cy="4526100"/>
          </a:xfrm>
        </p:spPr>
        <p:txBody>
          <a:bodyPr>
            <a:noAutofit/>
          </a:bodyPr>
          <a:p>
            <a:r>
              <a:rPr lang="en-GB" altLang="en-US" sz="1900">
                <a:sym typeface="+mn-ea"/>
              </a:rPr>
              <a:t>Analytics: The system can provide visual analytics of attendance data in the form of graphs and charts. These visualizations help identify patterns and trends in attendance, allowing for better monitoring and analysis. For example, administrators can track attendance rates over time or identify specific days or periods with low attendance.</a:t>
            </a:r>
            <a:endParaRPr lang="en-GB" altLang="en-US" sz="1900">
              <a:sym typeface="+mn-ea"/>
            </a:endParaRPr>
          </a:p>
          <a:p>
            <a:endParaRPr lang="en-GB" altLang="en-US" sz="1900"/>
          </a:p>
          <a:p>
            <a:r>
              <a:rPr lang="en-GB" altLang="en-US" sz="1900">
                <a:sym typeface="+mn-ea"/>
              </a:rPr>
              <a:t>Verification: The system ensures the accuracy and reliability of attendance records by utilizing facial recognition technology. Each attendance entry is verified through the recognition algorithm, reducing the risk of errors or fraudulent entries. This verification process adds an additional layer of trust and credibility to the attendance data.</a:t>
            </a:r>
            <a:endParaRPr lang="en-GB" altLang="en-US" sz="1900">
              <a:sym typeface="+mn-ea"/>
            </a:endParaRPr>
          </a:p>
          <a:p>
            <a:endParaRPr lang="en-GB" altLang="en-US" sz="1900"/>
          </a:p>
          <a:p>
            <a:r>
              <a:rPr lang="en-GB" altLang="en-US" sz="1900">
                <a:sym typeface="+mn-ea"/>
              </a:rPr>
              <a:t>Efficiency: The facial recognition-based attendance system streamlines the attendance process, significantly reducing the need for manual tracking and recording. It eliminates the manual effort of taking attendance and minimizes the risk of errors associated with manual data entry. This increased efficiency saves time and resources for educational institution</a:t>
            </a:r>
            <a:endParaRPr lang="en-GB" altLang="en-US" sz="1900"/>
          </a:p>
          <a:p>
            <a:endParaRPr lang="en-GB" alt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378575" y="-12"/>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IN">
                <a:solidFill>
                  <a:srgbClr val="980000"/>
                </a:solidFill>
                <a:latin typeface="Times New Roman" panose="02020603050405020304"/>
                <a:ea typeface="Times New Roman" panose="02020603050405020304"/>
                <a:cs typeface="Times New Roman" panose="02020603050405020304"/>
                <a:sym typeface="Times New Roman" panose="02020603050405020304"/>
              </a:rPr>
              <a:t>Introduction </a:t>
            </a:r>
            <a:endParaRPr>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3" name="Google Shape;123;p18"/>
          <p:cNvSpPr txBox="1">
            <a:spLocks noGrp="1"/>
          </p:cNvSpPr>
          <p:nvPr>
            <p:ph type="body" idx="1"/>
          </p:nvPr>
        </p:nvSpPr>
        <p:spPr>
          <a:xfrm>
            <a:off x="380100" y="1038150"/>
            <a:ext cx="8383800" cy="5080500"/>
          </a:xfrm>
          <a:prstGeom prst="rect">
            <a:avLst/>
          </a:prstGeom>
          <a:noFill/>
          <a:ln>
            <a:noFill/>
          </a:ln>
        </p:spPr>
        <p:txBody>
          <a:bodyPr spcFirstLastPara="1" wrap="square" lIns="91425" tIns="45700" rIns="91425" bIns="45700" anchor="t" anchorCtr="0">
            <a:noAutofit/>
          </a:bodyPr>
          <a:lstStyle/>
          <a:p>
            <a:pPr marL="444500" lvl="0" algn="l" rtl="0">
              <a:lnSpc>
                <a:spcPct val="90000"/>
              </a:lnSpc>
              <a:spcBef>
                <a:spcPts val="360"/>
              </a:spcBef>
              <a:spcAft>
                <a:spcPts val="0"/>
              </a:spcAft>
              <a:buSzPts val="2000"/>
            </a:pPr>
            <a:r>
              <a:rPr lang="en-IN" sz="2000">
                <a:latin typeface="Times New Roman" panose="02020603050405020304"/>
                <a:ea typeface="Times New Roman" panose="02020603050405020304"/>
                <a:cs typeface="Times New Roman" panose="02020603050405020304"/>
                <a:sym typeface="Times New Roman" panose="02020603050405020304"/>
              </a:rPr>
              <a:t>The project is a facial recognition-based attendance system using the Raspberry Pi 4B, which is designed to capture the attendance of students in a classroom setting using facial recognition technology.</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pPr>
            <a:r>
              <a:rPr lang="en-IN"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The system uses a camera to capture the image of a student's face and then identifies the student using facial recognition algorithms.The system then stores the attendance data in a database, which can be accessed and used for record-keeping purposes.</a:t>
            </a:r>
            <a:endParaRPr lang="en-IN"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pP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The system provides a user-friendly interface for the teacher to view attendance records and generate reports.</a:t>
            </a: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buFont typeface="Arial" panose="020B0604020202020204" pitchFamily="34" charset="0"/>
              <a:buChar char="•"/>
            </a:pP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T</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he text-to-speech feature provides an additional layer of accessibility for visually impaired users.</a:t>
            </a: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buFont typeface="Arial" panose="020B0604020202020204" pitchFamily="34" charset="0"/>
              <a:buChar char="•"/>
            </a:pP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The project's implementation is expected to provide benefits such as reducing the workload of teachers in taking attendance manually, improving attendance management accuracy, and reducing the potential for attendance fraud.</a:t>
            </a: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pP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44500" lvl="0" algn="l" rtl="0">
              <a:lnSpc>
                <a:spcPct val="115000"/>
              </a:lnSpc>
              <a:spcBef>
                <a:spcPts val="0"/>
              </a:spcBef>
              <a:spcAft>
                <a:spcPts val="0"/>
              </a:spcAft>
              <a:buSzPts val="2000"/>
              <a:buNone/>
            </a:pPr>
            <a:endParaRPr lang="en-IN"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SzPts val="2000"/>
              <a:buFont typeface="Times New Roman" panose="02020603050405020304"/>
              <a:buChar char="•"/>
            </a:pP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500"/>
              </a:spcBef>
              <a:spcAft>
                <a:spcPts val="0"/>
              </a:spcAft>
              <a:buSzPts val="18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25" name="Google Shape;125;p18"/>
          <p:cNvSpPr/>
          <p:nvPr/>
        </p:nvSpPr>
        <p:spPr>
          <a:xfrm>
            <a:off x="534800" y="2705450"/>
            <a:ext cx="204600" cy="582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1"/>
          <p:cNvSpPr txBox="1">
            <a:spLocks noGrp="1"/>
          </p:cNvSpPr>
          <p:nvPr>
            <p:ph type="title"/>
          </p:nvPr>
        </p:nvSpPr>
        <p:spPr>
          <a:xfrm>
            <a:off x="457200" y="-31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IN" sz="3890" b="1">
                <a:solidFill>
                  <a:srgbClr val="980000"/>
                </a:solidFill>
                <a:latin typeface="Times New Roman" panose="02020603050405020304"/>
                <a:ea typeface="Times New Roman" panose="02020603050405020304"/>
                <a:cs typeface="Times New Roman" panose="02020603050405020304"/>
                <a:sym typeface="Times New Roman" panose="02020603050405020304"/>
              </a:rPr>
              <a:t>Conclusion</a:t>
            </a:r>
            <a:endParaRPr sz="3890"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p:cNvSpPr>
            <a:spLocks noGrp="1"/>
          </p:cNvSpPr>
          <p:nvPr>
            <p:ph type="body" idx="1"/>
          </p:nvPr>
        </p:nvSpPr>
        <p:spPr>
          <a:xfrm>
            <a:off x="328295" y="1027430"/>
            <a:ext cx="8229600" cy="4526100"/>
          </a:xfrm>
        </p:spPr>
        <p:txBody>
          <a:bodyPr>
            <a:noAutofit/>
          </a:bodyPr>
          <a:p>
            <a:endParaRPr lang="en-GB" altLang="en-US" sz="900"/>
          </a:p>
          <a:p>
            <a:r>
              <a:rPr lang="en-GB" altLang="en-US" sz="2000"/>
              <a:t>The project successfully developed a robust facial recognition-based attendance system that automated the attendance-taking process in educational institutions. The implemented system incorporated various technical components and functionalities to achieve its objectives.</a:t>
            </a:r>
            <a:endParaRPr lang="en-GB" altLang="en-US" sz="2000"/>
          </a:p>
          <a:p>
            <a:r>
              <a:rPr lang="en-GB" altLang="en-US" sz="2000"/>
              <a:t>The facial recognition system utilized the webcam connected to the Raspberry Pi 4B for real-time face detection and recognition. Computer vision algorithms and libraries such as face_recognition and cv2 were employed to analyze facial features and accurately identify registered faces. The system displayed the names of recognized individuals on the OLED display, providing instant feedback during the attendance process.</a:t>
            </a:r>
            <a:endParaRPr lang="en-GB" altLang="en-US" sz="2000"/>
          </a:p>
          <a:p>
            <a:r>
              <a:rPr lang="en-GB" altLang="en-US" sz="2000"/>
              <a:t>The OLED display also showed the date and time, achieved through the DateTime library in Python, which retrieved and presented the current date and time information on the display. This feature enhanced the user experience by providing real-time information.</a:t>
            </a:r>
            <a:endParaRPr lang="en-GB" altLang="en-US" sz="2000"/>
          </a:p>
          <a:p>
            <a:endParaRPr lang="en-GB" altLang="en-US" sz="2000"/>
          </a:p>
          <a:p>
            <a:endParaRPr lang="en-GB"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457200" y="368935"/>
            <a:ext cx="8229600" cy="4526100"/>
          </a:xfrm>
        </p:spPr>
        <p:txBody>
          <a:bodyPr>
            <a:noAutofit/>
          </a:bodyPr>
          <a:p>
            <a:r>
              <a:rPr lang="en-GB" altLang="en-US" sz="1900">
                <a:sym typeface="+mn-ea"/>
              </a:rPr>
              <a:t>To improve user interaction, the system incorporated audio output and notifications. The pyttsx3 library in Python was used to convert text to speech, allowing the system to generate audio notifications for key events. Users received audible feedback upon successful face recognition and were alerted to any errors or exceptions that occurred during the attendance process.</a:t>
            </a:r>
            <a:endParaRPr lang="en-GB" altLang="en-US" sz="1900"/>
          </a:p>
          <a:p>
            <a:r>
              <a:rPr lang="en-GB" altLang="en-US" sz="1900">
                <a:sym typeface="+mn-ea"/>
              </a:rPr>
              <a:t>The system efficiently stored information about recognized faces in a JSON file, serving as a database for attendance records. Python's JSON module facilitated the serialization and deserialization of data, enabling efficient management and analysis of attendance data.</a:t>
            </a:r>
            <a:endParaRPr lang="en-GB" altLang="en-US" sz="1900"/>
          </a:p>
          <a:p>
            <a:r>
              <a:rPr lang="en-GB" altLang="en-US" sz="1900">
                <a:sym typeface="+mn-ea"/>
              </a:rPr>
              <a:t>A user-friendly web interface was developed using HTML, CSS, JavaScript, and jQuery. This interface allowed users to easily register new faces, view the list of registered faces, and perform operations such as record deletion. The responsive design of the web interface ensured accessibility across different devices, enhancing usability and customization.</a:t>
            </a:r>
            <a:endParaRPr lang="en-GB" altLang="en-US" sz="1900"/>
          </a:p>
          <a:p>
            <a:r>
              <a:rPr lang="en-GB" altLang="en-US" sz="1900">
                <a:sym typeface="+mn-ea"/>
              </a:rPr>
              <a:t>Overall, the project successfully delivered an efficient and accurate facial recognition-based attendance system. The implemented technical components, including real-time face detection and recognition, the display of information on the OLED screen, audio notifications, data storage in a JSON file, and the user-friendly web interface, provided an effective solution for attendance management in educational institutions.</a:t>
            </a:r>
            <a:endParaRPr lang="en-GB" altLang="en-US" sz="19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2"/>
          <p:cNvSpPr txBox="1">
            <a:spLocks noGrp="1"/>
          </p:cNvSpPr>
          <p:nvPr>
            <p:ph type="title"/>
          </p:nvPr>
        </p:nvSpPr>
        <p:spPr>
          <a:xfrm>
            <a:off x="399415" y="37719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IN" sz="4890" b="1">
                <a:solidFill>
                  <a:srgbClr val="980000"/>
                </a:solidFill>
                <a:latin typeface="Times New Roman" panose="02020603050405020304"/>
                <a:ea typeface="Times New Roman" panose="02020603050405020304"/>
                <a:cs typeface="Times New Roman" panose="02020603050405020304"/>
                <a:sym typeface="Times New Roman" panose="02020603050405020304"/>
              </a:rPr>
              <a:t>References</a:t>
            </a:r>
            <a:endParaRPr sz="4890"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3" name="Google Shape;463;p62"/>
          <p:cNvSpPr txBox="1">
            <a:spLocks noGrp="1"/>
          </p:cNvSpPr>
          <p:nvPr>
            <p:ph type="body" idx="1"/>
          </p:nvPr>
        </p:nvSpPr>
        <p:spPr>
          <a:xfrm>
            <a:off x="399415" y="1472565"/>
            <a:ext cx="8501400" cy="5878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[1] </a:t>
            </a:r>
            <a:r>
              <a:rPr lang="en-IN" sz="2000">
                <a:latin typeface="Times New Roman" panose="02020603050405020304"/>
                <a:ea typeface="Times New Roman" panose="02020603050405020304"/>
                <a:cs typeface="Times New Roman" panose="02020603050405020304"/>
                <a:sym typeface="Times New Roman" panose="02020603050405020304"/>
              </a:rPr>
              <a:t>Ojala et al. (1994) evaluated texture measures for classification based on Kullback discrimination of distributions. Their study focuses on the performance evaluation of texture-based features for distinguishing between different classes in image analysis tasks, offering valuable insights into potential feature extraction techniques for the project's face recognition algorithm.</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[2] </a:t>
            </a:r>
            <a:r>
              <a:rPr lang="en-IN" sz="2000">
                <a:latin typeface="Times New Roman" panose="02020603050405020304"/>
                <a:ea typeface="Times New Roman" panose="02020603050405020304"/>
                <a:cs typeface="Times New Roman" panose="02020603050405020304"/>
                <a:sym typeface="Times New Roman" panose="02020603050405020304"/>
              </a:rPr>
              <a:t>Ojala et al. (1996) performed a comparative study of texture measures for classification based on feature distributions. This research explores various texture descriptors and their applicability in image classification tasks, providing important knowledge for feature extraction and classification in the project's face recognition algorithm.</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[3] </a:t>
            </a:r>
            <a:r>
              <a:rPr lang="en-IN" sz="2000">
                <a:latin typeface="Times New Roman" panose="02020603050405020304"/>
                <a:ea typeface="Times New Roman" panose="02020603050405020304"/>
                <a:cs typeface="Times New Roman" panose="02020603050405020304"/>
                <a:sym typeface="Times New Roman" panose="02020603050405020304"/>
              </a:rPr>
              <a:t>Edwards et al. (1998) introduced active appearance models for interpreting face images. Their approach involves modeling the variations in facial appearance and shape to analyze and interpret facial images, serving as a crucial reference for understanding and implementing active appearance models in the project.</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br>
              <a:rPr lang="en-IN" sz="2000">
                <a:latin typeface="Times New Roman" panose="02020603050405020304"/>
                <a:ea typeface="Times New Roman" panose="02020603050405020304"/>
                <a:cs typeface="Times New Roman" panose="02020603050405020304"/>
                <a:sym typeface="Times New Roman" panose="02020603050405020304"/>
              </a:rPr>
            </a:br>
            <a:endParaRPr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457200" y="773430"/>
            <a:ext cx="8229600" cy="535305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[4] </a:t>
            </a:r>
            <a:r>
              <a:rPr lang="en-IN" sz="2000">
                <a:latin typeface="Times New Roman" panose="02020603050405020304"/>
                <a:ea typeface="Times New Roman" panose="02020603050405020304"/>
                <a:cs typeface="Times New Roman" panose="02020603050405020304"/>
                <a:sym typeface="Times New Roman" panose="02020603050405020304"/>
              </a:rPr>
              <a:t>Cootes et al. (1998) further expanded on active appearance models and their applications in interpreting face images. Their research focuses on modeling and analyzing facial variations using active shape and appearance models, providing additional insights and methodologies for the project's image interpretation component.</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[5] </a:t>
            </a:r>
            <a:r>
              <a:rPr lang="en-IN" sz="2000">
                <a:latin typeface="Times New Roman" panose="02020603050405020304"/>
                <a:ea typeface="Times New Roman" panose="02020603050405020304"/>
                <a:cs typeface="Times New Roman" panose="02020603050405020304"/>
                <a:sym typeface="Times New Roman" panose="02020603050405020304"/>
              </a:rPr>
              <a:t>Turk and Pentland (1991) proposed Eigenfaces for face recognition. This seminal work introduces the concept of eigenfaces, which are eigenvectors derived from principal component analysis, for efficient and effective face recognition. This reference is highly relevant to the project's face recognition algorithm design.</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Clr>
                <a:schemeClr val="dk1"/>
              </a:buClr>
              <a:buSzPts val="12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[6] </a:t>
            </a:r>
            <a:r>
              <a:rPr lang="en-IN" sz="2000">
                <a:latin typeface="Times New Roman" panose="02020603050405020304"/>
                <a:ea typeface="Times New Roman" panose="02020603050405020304"/>
                <a:cs typeface="Times New Roman" panose="02020603050405020304"/>
                <a:sym typeface="Times New Roman" panose="02020603050405020304"/>
              </a:rPr>
              <a:t>Haider et al. (2014) conducted a comprehensive survey on face detection and recognition techniques. This study provides an overview of various methods and algorithms employed for face detection and recognition, offering valuable insights into the strengths and limitations of different approaches, which contributes to the project's understanding and selection of suitable techniques.</a:t>
            </a:r>
            <a:endParaRPr lang="en-IN"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4"/>
          <p:cNvSpPr txBox="1">
            <a:spLocks noGrp="1"/>
          </p:cNvSpPr>
          <p:nvPr>
            <p:ph type="body" idx="1"/>
          </p:nvPr>
        </p:nvSpPr>
        <p:spPr>
          <a:xfrm>
            <a:off x="457200" y="415975"/>
            <a:ext cx="8229600" cy="6146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8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[7] </a:t>
            </a:r>
            <a:r>
              <a:rPr lang="en-IN" sz="2000">
                <a:latin typeface="Times New Roman" panose="02020603050405020304"/>
                <a:ea typeface="Times New Roman" panose="02020603050405020304"/>
                <a:cs typeface="Times New Roman" panose="02020603050405020304"/>
                <a:sym typeface="Times New Roman" panose="02020603050405020304"/>
              </a:rPr>
              <a:t>Swets (1996) explored the utilization of discriminant eigenfeatures for image retrieval. This research focuses on using eigenfeatures derived from principal component analysis for efficient image retrieval tasks, providing valuable knowledge for the project's feature extraction and matching components.</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360"/>
              </a:spcBef>
              <a:spcAft>
                <a:spcPts val="0"/>
              </a:spcAft>
              <a:buSzPts val="18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360"/>
              </a:spcBef>
              <a:spcAft>
                <a:spcPts val="0"/>
              </a:spcAft>
              <a:buSzPts val="18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[8] </a:t>
            </a:r>
            <a:r>
              <a:rPr lang="en-IN" sz="2000">
                <a:latin typeface="Times New Roman" panose="02020603050405020304"/>
                <a:ea typeface="Times New Roman" panose="02020603050405020304"/>
                <a:cs typeface="Times New Roman" panose="02020603050405020304"/>
                <a:sym typeface="Times New Roman" panose="02020603050405020304"/>
              </a:rPr>
              <a:t>Paul and Al Sumam (2012) proposed face recognition using the principal component analysis (PCA) method. Their approach utilizes PCA to extract facial features and recognize individuals in face images, which aligns closely with the project's face recognition algorithm design.</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360"/>
              </a:spcBef>
              <a:spcAft>
                <a:spcPts val="0"/>
              </a:spcAft>
              <a:buSzPts val="1800"/>
              <a:buNone/>
            </a:pP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360"/>
              </a:spcBef>
              <a:spcAft>
                <a:spcPts val="0"/>
              </a:spcAft>
              <a:buSzPts val="1800"/>
              <a:buNone/>
            </a:pPr>
            <a:r>
              <a:rPr lang="en-GB" altLang="en-IN" sz="2000">
                <a:latin typeface="Times New Roman" panose="02020603050405020304"/>
                <a:ea typeface="Times New Roman" panose="02020603050405020304"/>
                <a:cs typeface="Times New Roman" panose="02020603050405020304"/>
                <a:sym typeface="Times New Roman" panose="02020603050405020304"/>
              </a:rPr>
              <a:t>[9] </a:t>
            </a:r>
            <a:r>
              <a:rPr lang="en-IN" sz="2000">
                <a:latin typeface="Times New Roman" panose="02020603050405020304"/>
                <a:ea typeface="Times New Roman" panose="02020603050405020304"/>
                <a:cs typeface="Times New Roman" panose="02020603050405020304"/>
                <a:sym typeface="Times New Roman" panose="02020603050405020304"/>
              </a:rPr>
              <a:t>Dagher (2010) introduced an incremental PCA-LDA algorithm. This algorithm combines principal component analysis (PCA) and linear discriminant analysis (LDA) for feature extraction and classification tasks, providing a potential technique for enhancing the project's face recognition accuracy.</a:t>
            </a:r>
            <a:endParaRPr lang="en-IN"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5"/>
          <p:cNvSpPr txBox="1">
            <a:spLocks noGrp="1"/>
          </p:cNvSpPr>
          <p:nvPr>
            <p:ph type="body" idx="1"/>
          </p:nvPr>
        </p:nvSpPr>
        <p:spPr>
          <a:xfrm>
            <a:off x="457200" y="685800"/>
            <a:ext cx="8229600" cy="544036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800"/>
              <a:buNone/>
            </a:pPr>
            <a:endParaRPr sz="4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960"/>
              </a:spcBef>
              <a:spcAft>
                <a:spcPts val="0"/>
              </a:spcAft>
              <a:buClr>
                <a:schemeClr val="dk1"/>
              </a:buClr>
              <a:buSzPts val="4800"/>
              <a:buNone/>
            </a:pPr>
            <a:endParaRPr sz="4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Clr>
                <a:schemeClr val="dk1"/>
              </a:buClr>
              <a:buSzPts val="6000"/>
              <a:buNone/>
            </a:pPr>
            <a:endParaRPr sz="400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Clr>
                <a:schemeClr val="dk1"/>
              </a:buClr>
              <a:buSzPts val="6000"/>
              <a:buNone/>
            </a:pPr>
            <a:r>
              <a:rPr lang="en-IN" sz="4000">
                <a:latin typeface="Times New Roman" panose="02020603050405020304"/>
                <a:ea typeface="Times New Roman" panose="02020603050405020304"/>
                <a:cs typeface="Times New Roman" panose="02020603050405020304"/>
                <a:sym typeface="Times New Roman" panose="02020603050405020304"/>
              </a:rPr>
              <a:t>THANK YOU </a:t>
            </a:r>
            <a:endParaRPr sz="4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1992313" y="476250"/>
            <a:ext cx="5486400" cy="56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Font typeface="Arial" panose="020B0604020202020204"/>
              <a:buNone/>
            </a:pPr>
            <a:r>
              <a:rPr lang="en-IN" sz="4400" b="1">
                <a:solidFill>
                  <a:srgbClr val="980000"/>
                </a:solidFill>
                <a:latin typeface="Times New Roman" panose="02020603050405020304"/>
                <a:ea typeface="Times New Roman" panose="02020603050405020304"/>
                <a:cs typeface="Times New Roman" panose="02020603050405020304"/>
                <a:sym typeface="Times New Roman" panose="02020603050405020304"/>
              </a:rPr>
              <a:t>APPLICATIONS</a:t>
            </a:r>
            <a:endParaRPr lang="en-IN" sz="4400"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4" name="Google Shape;134;p19"/>
          <p:cNvSpPr txBox="1"/>
          <p:nvPr/>
        </p:nvSpPr>
        <p:spPr>
          <a:xfrm>
            <a:off x="0" y="1402715"/>
            <a:ext cx="6141720" cy="4628515"/>
          </a:xfrm>
          <a:prstGeom prst="rect">
            <a:avLst/>
          </a:prstGeom>
          <a:noFill/>
          <a:ln>
            <a:noFill/>
          </a:ln>
        </p:spPr>
        <p:txBody>
          <a:bodyPr spcFirstLastPara="1" wrap="square" lIns="91425" tIns="91425" rIns="91425" bIns="91425" anchor="t" anchorCtr="0">
            <a:spAutoFit/>
          </a:bodyPr>
          <a:lstStyle/>
          <a:p>
            <a:pPr marL="0" indent="0">
              <a:buClr>
                <a:schemeClr val="dk1"/>
              </a:buClr>
              <a:buSzPts val="1800"/>
              <a:buFont typeface="Arial" panose="020B0604020202020204"/>
              <a:buNone/>
            </a:pPr>
            <a:endParaRPr sz="29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indent="-342900">
              <a:lnSpc>
                <a:spcPct val="150000"/>
              </a:lnSpc>
              <a:buClr>
                <a:schemeClr val="dk1"/>
              </a:buClr>
              <a:buSzPts val="2000"/>
              <a:buFont typeface="Times New Roman" panose="02020603050405020304"/>
              <a:buAutoNum type="arabicPeriod"/>
            </a:pP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R</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educ</a:t>
            </a: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es</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 the workload of teachers in taking attendance manually</a:t>
            </a:r>
            <a:endParaRPr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indent="-342900">
              <a:lnSpc>
                <a:spcPct val="150000"/>
              </a:lnSpc>
              <a:buClr>
                <a:schemeClr val="dk1"/>
              </a:buClr>
              <a:buSzPts val="2000"/>
              <a:buFont typeface="Times New Roman" panose="02020603050405020304"/>
              <a:buAutoNum type="arabicPeriod"/>
            </a:pP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I</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mprov</a:t>
            </a: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es</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 attendance management accurac</a:t>
            </a: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y</a:t>
            </a:r>
            <a:endParaRPr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indent="-342900">
              <a:lnSpc>
                <a:spcPct val="150000"/>
              </a:lnSpc>
              <a:buClr>
                <a:schemeClr val="dk1"/>
              </a:buClr>
              <a:buSzPts val="2000"/>
              <a:buFont typeface="Times New Roman" panose="02020603050405020304"/>
              <a:buAutoNum type="arabicPeriod"/>
            </a:pP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R</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educ</a:t>
            </a:r>
            <a:r>
              <a:rPr lang="en-GB"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es</a:t>
            </a:r>
            <a:r>
              <a:rPr sz="2000">
                <a:highlight>
                  <a:srgbClr val="FFFFFF"/>
                </a:highlight>
                <a:latin typeface="Times New Roman" panose="02020603050405020304"/>
                <a:ea typeface="Times New Roman" panose="02020603050405020304"/>
                <a:cs typeface="Times New Roman" panose="02020603050405020304"/>
                <a:sym typeface="Times New Roman" panose="02020603050405020304"/>
              </a:rPr>
              <a:t> the potential for attendance fraud.</a:t>
            </a:r>
            <a:endParaRPr sz="2000">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342900" indent="-342900">
              <a:lnSpc>
                <a:spcPct val="150000"/>
              </a:lnSpc>
              <a:buClr>
                <a:schemeClr val="dk1"/>
              </a:buClr>
              <a:buSzPts val="2000"/>
              <a:buFont typeface="Times New Roman" panose="02020603050405020304"/>
              <a:buAutoNum type="arabicPeriod"/>
            </a:pPr>
            <a:r>
              <a:rPr lang="en-GB" altLang="en-IN"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Provides Data Visualisation of attendance</a:t>
            </a:r>
            <a:endParaRPr lang="en-GB" altLang="en-IN"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indent="-342900">
              <a:lnSpc>
                <a:spcPct val="150000"/>
              </a:lnSpc>
              <a:buClr>
                <a:schemeClr val="dk1"/>
              </a:buClr>
              <a:buSzPts val="2000"/>
              <a:buFont typeface="Times New Roman" panose="02020603050405020304"/>
              <a:buAutoNum type="arabicPeriod"/>
            </a:pPr>
            <a:r>
              <a:rPr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ensures the accuracy and reliability of attendance records by utilizing facial recognition technology.</a:t>
            </a:r>
            <a:endParaRPr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indent="0">
              <a:buClr>
                <a:srgbClr val="000000"/>
              </a:buClr>
              <a:buSzPts val="2000"/>
              <a:buFont typeface="Arial" panose="020B0604020202020204"/>
              <a:buNone/>
            </a:pPr>
            <a:endParaRPr sz="20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19"/>
          <p:cNvSpPr/>
          <p:nvPr/>
        </p:nvSpPr>
        <p:spPr>
          <a:xfrm>
            <a:off x="5033400" y="1670425"/>
            <a:ext cx="298800" cy="389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0" name="Picture 99"/>
          <p:cNvPicPr/>
          <p:nvPr/>
        </p:nvPicPr>
        <p:blipFill>
          <a:blip r:embed="rId1"/>
          <a:stretch>
            <a:fillRect/>
          </a:stretch>
        </p:blipFill>
        <p:spPr>
          <a:xfrm>
            <a:off x="4572000" y="3429000"/>
            <a:ext cx="0" cy="0"/>
          </a:xfrm>
          <a:prstGeom prst="rect">
            <a:avLst/>
          </a:prstGeom>
          <a:noFill/>
          <a:ln w="9525">
            <a:noFill/>
          </a:ln>
        </p:spPr>
      </p:pic>
      <p:pic>
        <p:nvPicPr>
          <p:cNvPr id="106" name="Picture Placeholder 105"/>
          <p:cNvPicPr>
            <a:picLocks noChangeAspect="1"/>
          </p:cNvPicPr>
          <p:nvPr>
            <p:ph type="pic" idx="2"/>
          </p:nvPr>
        </p:nvPicPr>
        <p:blipFill>
          <a:blip r:embed="rId1"/>
          <a:stretch>
            <a:fillRect/>
          </a:stretch>
        </p:blipFill>
        <p:spPr>
          <a:xfrm>
            <a:off x="6016625" y="2240915"/>
            <a:ext cx="2860040" cy="255968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45000"/>
              <a:buNone/>
            </a:pPr>
            <a:r>
              <a:rPr lang="en-IN" b="1">
                <a:solidFill>
                  <a:srgbClr val="980000"/>
                </a:solidFill>
                <a:latin typeface="Times New Roman" panose="02020603050405020304"/>
                <a:ea typeface="Times New Roman" panose="02020603050405020304"/>
                <a:cs typeface="Times New Roman" panose="02020603050405020304"/>
                <a:sym typeface="Times New Roman" panose="02020603050405020304"/>
              </a:rPr>
              <a:t>IDENTIFICATION OF PROBLEM </a:t>
            </a:r>
            <a:endParaRPr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3" name="Google Shape;143;p20"/>
          <p:cNvSpPr txBox="1">
            <a:spLocks noGrp="1"/>
          </p:cNvSpPr>
          <p:nvPr>
            <p:ph type="body" idx="1"/>
          </p:nvPr>
        </p:nvSpPr>
        <p:spPr>
          <a:xfrm>
            <a:off x="457200" y="1999100"/>
            <a:ext cx="8229600" cy="29985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360"/>
              </a:spcBef>
              <a:spcAft>
                <a:spcPts val="0"/>
              </a:spcAft>
              <a:buSzPct val="108000"/>
              <a:buChar char="•"/>
            </a:pPr>
            <a:r>
              <a:rPr lang="en-IN" sz="2000"/>
              <a:t>Manual attendance taking in educational institutions is often inefficient, prone to errors, and time-consuming.</a:t>
            </a:r>
            <a:endParaRPr lang="en-IN" sz="2000"/>
          </a:p>
          <a:p>
            <a:pPr marL="457200" lvl="0" indent="-355600" algn="l" rtl="0">
              <a:lnSpc>
                <a:spcPct val="200000"/>
              </a:lnSpc>
              <a:spcBef>
                <a:spcPts val="0"/>
              </a:spcBef>
              <a:spcAft>
                <a:spcPts val="0"/>
              </a:spcAft>
              <a:buSzPct val="108000"/>
              <a:buChar char="•"/>
            </a:pPr>
            <a:r>
              <a:rPr lang="en-IN" sz="2000"/>
              <a:t>To address this challenge, we have developed a facial recognition-based attendance system that automates the process, saving time and resources while ensuring the accuracy and safety of attendance records.</a:t>
            </a:r>
            <a:endParaRPr lang="en-IN" sz="2000"/>
          </a:p>
          <a:p>
            <a:pPr marL="457200" lvl="0" indent="-355600" algn="l" rtl="0">
              <a:lnSpc>
                <a:spcPct val="200000"/>
              </a:lnSpc>
              <a:spcBef>
                <a:spcPts val="0"/>
              </a:spcBef>
              <a:spcAft>
                <a:spcPts val="0"/>
              </a:spcAft>
              <a:buSzPct val="108000"/>
              <a:buChar char="•"/>
            </a:pP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457200" y="-2"/>
            <a:ext cx="8229600" cy="907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201"/>
              <a:buFont typeface="Arial" panose="020B0604020202020204"/>
              <a:buNone/>
            </a:pPr>
            <a:r>
              <a:rPr lang="en-IN" sz="4490" b="1">
                <a:solidFill>
                  <a:srgbClr val="980000"/>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4000"/>
          </a:p>
        </p:txBody>
      </p:sp>
      <p:graphicFrame>
        <p:nvGraphicFramePr>
          <p:cNvPr id="150" name="Google Shape;150;p21"/>
          <p:cNvGraphicFramePr/>
          <p:nvPr/>
        </p:nvGraphicFramePr>
        <p:xfrm>
          <a:off x="181763" y="907200"/>
          <a:ext cx="8756650" cy="5657850"/>
        </p:xfrm>
        <a:graphic>
          <a:graphicData uri="http://schemas.openxmlformats.org/drawingml/2006/table">
            <a:tbl>
              <a:tblPr>
                <a:noFill/>
                <a:tableStyleId>{71E7F788-3C16-4ACB-A6A6-39A14582CBA6}</a:tableStyleId>
              </a:tblPr>
              <a:tblGrid>
                <a:gridCol w="885200"/>
                <a:gridCol w="2484120"/>
                <a:gridCol w="1938230"/>
                <a:gridCol w="3449350"/>
              </a:tblGrid>
              <a:tr h="43975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IN" sz="1800" b="1" u="none" strike="noStrike" cap="none">
                          <a:latin typeface="Times New Roman" panose="02020603050405020304"/>
                          <a:ea typeface="Times New Roman" panose="02020603050405020304"/>
                          <a:cs typeface="Times New Roman" panose="02020603050405020304"/>
                          <a:sym typeface="Times New Roman" panose="02020603050405020304"/>
                        </a:rPr>
                        <a:t>S.NO</a:t>
                      </a:r>
                      <a:endParaRPr sz="18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IN" sz="1800" b="1" u="none" strike="noStrike" cap="none">
                          <a:latin typeface="Times New Roman" panose="02020603050405020304"/>
                          <a:ea typeface="Times New Roman" panose="02020603050405020304"/>
                          <a:cs typeface="Times New Roman" panose="02020603050405020304"/>
                          <a:sym typeface="Times New Roman" panose="02020603050405020304"/>
                        </a:rPr>
                        <a:t>TITLE</a:t>
                      </a:r>
                      <a:endParaRPr sz="18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IN" sz="1800" b="1" u="none" strike="noStrike" cap="none">
                          <a:latin typeface="Times New Roman" panose="02020603050405020304"/>
                          <a:ea typeface="Times New Roman" panose="02020603050405020304"/>
                          <a:cs typeface="Times New Roman" panose="02020603050405020304"/>
                          <a:sym typeface="Times New Roman" panose="02020603050405020304"/>
                        </a:rPr>
                        <a:t>AUTHOR</a:t>
                      </a:r>
                      <a:endParaRPr sz="18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IN" sz="1800" b="1" u="none" strike="noStrike" cap="none">
                          <a:latin typeface="Times New Roman" panose="02020603050405020304"/>
                          <a:ea typeface="Times New Roman" panose="02020603050405020304"/>
                          <a:cs typeface="Times New Roman" panose="02020603050405020304"/>
                          <a:sym typeface="Times New Roman" panose="02020603050405020304"/>
                        </a:rPr>
                        <a:t>ABOUT THE PAPER</a:t>
                      </a:r>
                      <a:endParaRPr sz="18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2884170">
                <a:tc>
                  <a:txBody>
                    <a:bodyPr/>
                    <a:lstStyle/>
                    <a:p>
                      <a:pPr marL="457200" marR="0" lvl="0" indent="-228600" algn="l" rtl="0">
                        <a:lnSpc>
                          <a:spcPct val="100000"/>
                        </a:lnSpc>
                        <a:spcBef>
                          <a:spcPts val="0"/>
                        </a:spcBef>
                        <a:spcAft>
                          <a:spcPts val="0"/>
                        </a:spcAft>
                        <a:buClr>
                          <a:srgbClr val="000000"/>
                        </a:buClr>
                        <a:buSzPts val="2000"/>
                        <a:buFont typeface="Times New Roman" panose="02020603050405020304"/>
                        <a:buNone/>
                      </a:pPr>
                      <a:r>
                        <a:rPr lang="en-GB" sz="2000" b="1"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lang="en-GB"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a:latin typeface="Times New Roman" panose="02020603050405020304"/>
                          <a:ea typeface="Times New Roman" panose="02020603050405020304"/>
                          <a:cs typeface="Times New Roman" panose="02020603050405020304"/>
                          <a:sym typeface="Times New Roman" panose="02020603050405020304"/>
                        </a:rPr>
                        <a:t>[</a:t>
                      </a:r>
                      <a:r>
                        <a:rPr lang="en-GB" altLang="en-IN" sz="2000" b="1">
                          <a:latin typeface="Times New Roman" panose="02020603050405020304"/>
                          <a:ea typeface="Times New Roman" panose="02020603050405020304"/>
                          <a:cs typeface="Times New Roman" panose="02020603050405020304"/>
                          <a:sym typeface="Times New Roman" panose="02020603050405020304"/>
                        </a:rPr>
                        <a:t>1</a:t>
                      </a:r>
                      <a:r>
                        <a:rPr lang="en-IN" sz="2000" b="1">
                          <a:latin typeface="Times New Roman" panose="02020603050405020304"/>
                          <a:ea typeface="Times New Roman" panose="02020603050405020304"/>
                          <a:cs typeface="Times New Roman" panose="02020603050405020304"/>
                          <a:sym typeface="Times New Roman" panose="02020603050405020304"/>
                        </a:rPr>
                        <a:t>] </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n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utomatic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ttendance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S</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ystem utilizing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I</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mage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P</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rocessing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echniques</a:t>
                      </a:r>
                      <a:endParaRPr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Ahmedi and Nandyal </a:t>
                      </a:r>
                      <a:endParaRPr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Their system aims to accurately recognize and track individuals through sophisticated image analysis, thereby offering an efficient and reliable solution for attendance management.</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1997075">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2.</a:t>
                      </a:r>
                      <a:endParaRPr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[2]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R</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eal-time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C</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omputer vision algorithms for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utomatic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ttendance management systems</a:t>
                      </a:r>
                      <a:endParaRPr lang="en-IN"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Shehu and Dika</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Their research delved into the application of computer vision techniques in capturing and processing attendance data in real-time, which aligns closely with the project's objective of real-time attendance tracking.</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2"/>
          <p:cNvGraphicFramePr/>
          <p:nvPr/>
        </p:nvGraphicFramePr>
        <p:xfrm>
          <a:off x="142400" y="185275"/>
          <a:ext cx="8874900" cy="5543100"/>
        </p:xfrm>
        <a:graphic>
          <a:graphicData uri="http://schemas.openxmlformats.org/drawingml/2006/table">
            <a:tbl>
              <a:tblPr>
                <a:noFill/>
                <a:tableStyleId>{71E7F788-3C16-4ACB-A6A6-39A14582CBA6}</a:tableStyleId>
              </a:tblPr>
              <a:tblGrid>
                <a:gridCol w="614325"/>
                <a:gridCol w="2659175"/>
                <a:gridCol w="1794000"/>
                <a:gridCol w="3807400"/>
              </a:tblGrid>
              <a:tr h="2973725">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u="none" strike="noStrike" cap="none"/>
                        <a:t>3. </a:t>
                      </a:r>
                      <a:endParaRPr sz="20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[3]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n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utomatic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ttendance management system based on face recognition</a:t>
                      </a:r>
                      <a:endParaRPr lang="en-IN"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Joseph and Zacharia</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Their approach centers on leveraging face recognition algorithms to accurately identify individuals and record attendance data, providing a foundation for the project's core concept.</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2569375">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u="none" strike="noStrike" cap="none"/>
                        <a:t>4.</a:t>
                      </a:r>
                      <a:endParaRPr sz="2000" b="1"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[4]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 smart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ttendance system that utilizes face recognition coupled with a percentage analyzer</a:t>
                      </a:r>
                      <a:endParaRPr lang="en-IN"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Kanti and Papola</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Their system employs face recognition techniques and advanced analysis to calculate attendance percentages for individual students, which aligns with the project's aim to provide comprehensive attendance monitoring capabilities.</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aphicFrame>
        <p:nvGraphicFramePr>
          <p:cNvPr id="162" name="Google Shape;162;p23"/>
          <p:cNvGraphicFramePr/>
          <p:nvPr/>
        </p:nvGraphicFramePr>
        <p:xfrm>
          <a:off x="222775" y="201875"/>
          <a:ext cx="8668900" cy="6280625"/>
        </p:xfrm>
        <a:graphic>
          <a:graphicData uri="http://schemas.openxmlformats.org/drawingml/2006/table">
            <a:tbl>
              <a:tblPr>
                <a:noFill/>
                <a:tableStyleId>{71E7F788-3C16-4ACB-A6A6-39A14582CBA6}</a:tableStyleId>
              </a:tblPr>
              <a:tblGrid>
                <a:gridCol w="681800"/>
                <a:gridCol w="2694725"/>
                <a:gridCol w="1764650"/>
                <a:gridCol w="3527725"/>
              </a:tblGrid>
              <a:tr h="3110725">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5.</a:t>
                      </a:r>
                      <a:endParaRPr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[5]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pplication of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rtificial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N</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eural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N</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etworks for face recognition</a:t>
                      </a:r>
                      <a:endParaRPr lang="en-IN"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Le</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 This study investigates the efficacy of neural networks in recognizing and identifying individuals based on facial features, providing valuable insights into potential approaches for the project's face recognition algorithm.</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3169900">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6.</a:t>
                      </a:r>
                      <a:endParaRPr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[6] </a:t>
                      </a:r>
                      <a:r>
                        <a:rPr lang="en-GB" altLang="en-IN" sz="2000" b="1" u="none" strike="noStrike" cap="none">
                          <a:latin typeface="Times New Roman" panose="02020603050405020304"/>
                          <a:ea typeface="Times New Roman" panose="02020603050405020304"/>
                          <a:cs typeface="Times New Roman" panose="02020603050405020304"/>
                          <a:sym typeface="Times New Roman" panose="02020603050405020304"/>
                        </a:rPr>
                        <a:t>A</a:t>
                      </a:r>
                      <a:r>
                        <a:rPr lang="en-IN" sz="2000" b="1" u="none" strike="noStrike" cap="none">
                          <a:latin typeface="Times New Roman" panose="02020603050405020304"/>
                          <a:ea typeface="Times New Roman" panose="02020603050405020304"/>
                          <a:cs typeface="Times New Roman" panose="02020603050405020304"/>
                          <a:sym typeface="Times New Roman" panose="02020603050405020304"/>
                        </a:rPr>
                        <a:t>ttendance management system based on face recognition using Matlab and Raspberry Pi 2  </a:t>
                      </a:r>
                      <a:endParaRPr sz="2000" b="1"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Mehta </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panose="020B0604020202020204"/>
                        <a:buNone/>
                      </a:pPr>
                      <a:r>
                        <a:rPr lang="en-IN" sz="2000" u="none" strike="noStrike" cap="none">
                          <a:latin typeface="Times New Roman" panose="02020603050405020304"/>
                          <a:ea typeface="Times New Roman" panose="02020603050405020304"/>
                          <a:cs typeface="Times New Roman" panose="02020603050405020304"/>
                          <a:sym typeface="Times New Roman" panose="02020603050405020304"/>
                        </a:rPr>
                        <a:t>This system incorporates image processing techniques and leverages the capabilities of Raspberry Pi for real-time attendance tracking, which is directly applicable to the project's utilization of the Raspberry Pi 4B.</a:t>
                      </a:r>
                      <a:endParaRPr lang="en-IN" sz="20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IN" b="1">
                <a:solidFill>
                  <a:srgbClr val="980000"/>
                </a:solidFill>
                <a:latin typeface="Times New Roman" panose="02020603050405020304"/>
                <a:ea typeface="Times New Roman" panose="02020603050405020304"/>
                <a:cs typeface="Times New Roman" panose="02020603050405020304"/>
                <a:sym typeface="Times New Roman" panose="02020603050405020304"/>
              </a:rPr>
              <a:t>Design Objective</a:t>
            </a:r>
            <a:endParaRPr b="1">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24"/>
          <p:cNvSpPr txBox="1">
            <a:spLocks noGrp="1"/>
          </p:cNvSpPr>
          <p:nvPr>
            <p:ph type="body" idx="1"/>
          </p:nvPr>
        </p:nvSpPr>
        <p:spPr>
          <a:xfrm>
            <a:off x="568275" y="1714500"/>
            <a:ext cx="8229600" cy="4546500"/>
          </a:xfrm>
          <a:prstGeom prst="rect">
            <a:avLst/>
          </a:prstGeom>
          <a:noFill/>
          <a:ln>
            <a:noFill/>
          </a:ln>
        </p:spPr>
        <p:txBody>
          <a:bodyPr spcFirstLastPara="1" wrap="square" lIns="91425" tIns="45700" rIns="91425" bIns="45700" anchor="t" anchorCtr="0">
            <a:normAutofit/>
          </a:bodyPr>
          <a:lstStyle/>
          <a:p>
            <a:pPr marL="457200" lvl="0" indent="-355600" algn="l" rtl="0">
              <a:lnSpc>
                <a:spcPct val="150000"/>
              </a:lnSpc>
              <a:spcBef>
                <a:spcPts val="0"/>
              </a:spcBef>
              <a:spcAft>
                <a:spcPts val="0"/>
              </a:spcAft>
              <a:buSzPts val="2000"/>
              <a:buFont typeface="Avenir"/>
              <a:buChar char="•"/>
            </a:pPr>
            <a:r>
              <a:rPr lang="en-IN" sz="2000">
                <a:latin typeface="Times New Roman" panose="02020603050405020304"/>
                <a:ea typeface="Times New Roman" panose="02020603050405020304"/>
                <a:cs typeface="Times New Roman" panose="02020603050405020304"/>
                <a:sym typeface="Times New Roman" panose="02020603050405020304"/>
              </a:rPr>
              <a:t> </a:t>
            </a:r>
            <a:r>
              <a:rPr lang="en-GB" altLang="en-IN" sz="2000">
                <a:latin typeface="Times New Roman" panose="02020603050405020304"/>
                <a:ea typeface="Times New Roman" panose="02020603050405020304"/>
                <a:cs typeface="Times New Roman" panose="02020603050405020304"/>
                <a:sym typeface="Times New Roman" panose="02020603050405020304"/>
              </a:rPr>
              <a:t>T</a:t>
            </a:r>
            <a:r>
              <a:rPr lang="en-IN" sz="2000">
                <a:latin typeface="Times New Roman" panose="02020603050405020304"/>
                <a:ea typeface="Times New Roman" panose="02020603050405020304"/>
                <a:cs typeface="Times New Roman" panose="02020603050405020304"/>
                <a:sym typeface="Times New Roman" panose="02020603050405020304"/>
              </a:rPr>
              <a:t>o provide a robust attendance system for educational institutions that can significantly reduce the manual workload and enhance the efficiency of the attendance taking process.</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SzPts val="2000"/>
              <a:buFont typeface="Avenir"/>
              <a:buChar char="•"/>
            </a:pPr>
            <a:r>
              <a:rPr lang="en-GB" sz="2000">
                <a:latin typeface="Times New Roman" panose="02020603050405020304"/>
                <a:ea typeface="Times New Roman" panose="02020603050405020304"/>
                <a:cs typeface="Times New Roman" panose="02020603050405020304"/>
                <a:sym typeface="Times New Roman" panose="02020603050405020304"/>
              </a:rPr>
              <a:t>To d</a:t>
            </a:r>
            <a:r>
              <a:rPr sz="2000">
                <a:latin typeface="Times New Roman" panose="02020603050405020304"/>
                <a:ea typeface="Times New Roman" panose="02020603050405020304"/>
                <a:cs typeface="Times New Roman" panose="02020603050405020304"/>
                <a:sym typeface="Times New Roman" panose="02020603050405020304"/>
              </a:rPr>
              <a:t>evelop a facial recognition-based attendance system</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SzPts val="2000"/>
              <a:buFont typeface="Avenir"/>
              <a:buChar char="•"/>
            </a:pPr>
            <a:r>
              <a:rPr lang="en-GB" altLang="en-IN" sz="2000">
                <a:latin typeface="Times New Roman" panose="02020603050405020304"/>
                <a:ea typeface="Times New Roman" panose="02020603050405020304"/>
                <a:cs typeface="Times New Roman" panose="02020603050405020304"/>
                <a:sym typeface="Times New Roman" panose="02020603050405020304"/>
              </a:rPr>
              <a:t>To e</a:t>
            </a:r>
            <a:r>
              <a:rPr lang="en-IN" sz="2000">
                <a:latin typeface="Times New Roman" panose="02020603050405020304"/>
                <a:ea typeface="Times New Roman" panose="02020603050405020304"/>
                <a:cs typeface="Times New Roman" panose="02020603050405020304"/>
                <a:sym typeface="Times New Roman" panose="02020603050405020304"/>
              </a:rPr>
              <a:t>nsure data security and privacy</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SzPts val="2000"/>
              <a:buFont typeface="Avenir"/>
              <a:buChar char="•"/>
            </a:pPr>
            <a:r>
              <a:rPr lang="en-GB" altLang="en-IN" sz="2000">
                <a:latin typeface="Times New Roman" panose="02020603050405020304"/>
                <a:ea typeface="Times New Roman" panose="02020603050405020304"/>
                <a:cs typeface="Times New Roman" panose="02020603050405020304"/>
                <a:sym typeface="Times New Roman" panose="02020603050405020304"/>
              </a:rPr>
              <a:t>To p</a:t>
            </a:r>
            <a:r>
              <a:rPr lang="en-IN" sz="2000">
                <a:latin typeface="Times New Roman" panose="02020603050405020304"/>
                <a:ea typeface="Times New Roman" panose="02020603050405020304"/>
                <a:cs typeface="Times New Roman" panose="02020603050405020304"/>
                <a:sym typeface="Times New Roman" panose="02020603050405020304"/>
              </a:rPr>
              <a:t>rovide a user-friendly web interface for attendance management</a:t>
            </a:r>
            <a:endParaRPr lang="en-IN" sz="20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50000"/>
              </a:lnSpc>
              <a:spcBef>
                <a:spcPts val="0"/>
              </a:spcBef>
              <a:spcAft>
                <a:spcPts val="0"/>
              </a:spcAft>
              <a:buSzPts val="2000"/>
              <a:buFont typeface="Avenir"/>
              <a:buChar char="•"/>
            </a:pPr>
            <a:endParaRPr lang="en-IN" sz="20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15775</Words>
  <Application>WPS Presentation</Application>
  <PresentationFormat>On-screen Show (4:3)</PresentationFormat>
  <Paragraphs>275</Paragraphs>
  <Slides>35</Slides>
  <Notes>53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SimSun</vt:lpstr>
      <vt:lpstr>Wingdings</vt:lpstr>
      <vt:lpstr>Arial</vt:lpstr>
      <vt:lpstr>Calibri</vt:lpstr>
      <vt:lpstr>Times New Roman</vt:lpstr>
      <vt:lpstr>Microsoft YaHei</vt:lpstr>
      <vt:lpstr>Arial Unicode MS</vt:lpstr>
      <vt:lpstr>Avenir</vt:lpstr>
      <vt:lpstr>Segoe Print</vt:lpstr>
      <vt:lpstr>Office Theme</vt:lpstr>
      <vt:lpstr>N Aman Arman Khan (1604-18-735-011)  </vt:lpstr>
      <vt:lpstr>Overview</vt:lpstr>
      <vt:lpstr>Introduction to VLSI</vt:lpstr>
      <vt:lpstr>APPLICATIONS</vt:lpstr>
      <vt:lpstr>IDENTIFICATION OF PROBLEM </vt:lpstr>
      <vt:lpstr>Literature Survey</vt:lpstr>
      <vt:lpstr>PowerPoint 演示文稿</vt:lpstr>
      <vt:lpstr>PowerPoint 演示文稿</vt:lpstr>
      <vt:lpstr>Design Objective</vt:lpstr>
      <vt:lpstr>Design Methodology</vt:lpstr>
      <vt:lpstr>    Design Specification- Generic Architecture of an Energy Harvesting system</vt:lpstr>
      <vt:lpstr>WORK DONE </vt:lpstr>
      <vt:lpstr>OSCILLATORS</vt:lpstr>
      <vt:lpstr>1. Hartley Oscillator</vt:lpstr>
      <vt:lpstr>2. Differential ring oscillator</vt:lpstr>
      <vt:lpstr> 3 stage -Differential ring oscillator</vt:lpstr>
      <vt:lpstr> Output of differential ring oscillator</vt:lpstr>
      <vt:lpstr>3. Inverter Based Ring Oscillator</vt:lpstr>
      <vt:lpstr>PowerPoint 演示文稿</vt:lpstr>
      <vt:lpstr> 5 Stage Inverter based ring oscillator</vt:lpstr>
      <vt:lpstr>PowerPoint 演示文稿</vt:lpstr>
      <vt:lpstr> Power dissipation due to charging and discharging </vt:lpstr>
      <vt:lpstr>PowerPoint 演示文稿</vt:lpstr>
      <vt:lpstr>PowerPoint 演示文稿</vt:lpstr>
      <vt:lpstr>PowerPoint 演示文稿</vt:lpstr>
      <vt:lpstr>PowerPoint 演示文稿</vt:lpstr>
      <vt:lpstr>PowerPoint 演示文稿</vt:lpstr>
      <vt:lpstr>RESULTS</vt:lpstr>
      <vt:lpstr>PowerPoint 演示文稿</vt:lpstr>
      <vt:lpstr>Conclusion</vt:lpstr>
      <vt:lpstr>PowerPoint 演示文稿</vt:lpstr>
      <vt:lpstr>References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THERMAL ENERGY HARVESTING  START - UP CIRCUIT FOR BOOST CONVERTER  Batch no: A17 (T22) Date: 07.06.2022  Guided by  Ms.Maliha Naaz, Assistant  Prof, ECED  Presented by  Fareha Fatima (1604-18-735-009) Ayeman Fatima (1604-18-735-001) N Aman Arman Khan (1604-18-735-011)  </dc:title>
  <dc:creator>Kaleem Fatima</dc:creator>
  <cp:lastModifiedBy>Mohammed Abdul Shoaib</cp:lastModifiedBy>
  <cp:revision>2</cp:revision>
  <dcterms:created xsi:type="dcterms:W3CDTF">2023-05-19T13:20:05Z</dcterms:created>
  <dcterms:modified xsi:type="dcterms:W3CDTF">2023-05-19T15:26:26Z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0997CB92C3EC4EEB91DC8E6B80FA0D49</vt:lpwstr>
  </property>
  <property fmtid="{D5CDD505-2E9C-101B-9397-08002B2CF9AE}" pid="3" name="KSOProductBuildVer">
    <vt:lpwstr>2057-11.2.0.11486</vt:lpwstr>
  </property>
</Properties>
</file>